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4"/>
  </p:sldMasterIdLst>
  <p:notesMasterIdLst>
    <p:notesMasterId r:id="rId11"/>
  </p:notesMasterIdLst>
  <p:handoutMasterIdLst>
    <p:handoutMasterId r:id="rId12"/>
  </p:handoutMasterIdLst>
  <p:sldIdLst>
    <p:sldId id="2147374584" r:id="rId5"/>
    <p:sldId id="2147374591" r:id="rId6"/>
    <p:sldId id="2147374563" r:id="rId7"/>
    <p:sldId id="2147374594" r:id="rId8"/>
    <p:sldId id="2147374592" r:id="rId9"/>
    <p:sldId id="2147374593" r:id="rId1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29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E0F440-E1B1-5D60-3E61-A25BFA8DB15F}" name="Betts, Robyn" initials="BR" userId="S::rbetts@bentley.edu::de33c8e5-722d-41a8-b92b-9c8b1f7a6174" providerId="AD"/>
  <p188:author id="{B8E887AF-6673-27FE-1E4C-30BDDAD34C18}" name="Dove, Suzanne" initials="DS" userId="S::sdove@bentley.edu::9965dfd2-d084-4f68-bea1-bf5ae6a49968" providerId="AD"/>
  <p188:author id="{5F4358ED-8941-376D-2250-13673A57E8A3}" name="Ferguson, Sean" initials="FS" userId="S::sferguson@bentley.edu::73393ed2-5dac-4696-90bb-97fe2d49c1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F50"/>
    <a:srgbClr val="F27250"/>
    <a:srgbClr val="FFCC33"/>
    <a:srgbClr val="FFCF05"/>
    <a:srgbClr val="FFFFFF"/>
    <a:srgbClr val="CCCCCC"/>
    <a:srgbClr val="0075BF"/>
    <a:srgbClr val="FF00E1"/>
    <a:srgbClr val="3DBDB6"/>
    <a:srgbClr val="F9A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BB4546-2007-4406-90BF-16E7E8B5FAC3}" v="12" dt="2025-08-15T20:31:26.250"/>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8892" autoAdjust="0"/>
    <p:restoredTop sz="94521"/>
  </p:normalViewPr>
  <p:slideViewPr>
    <p:cSldViewPr snapToGrid="0">
      <p:cViewPr varScale="1">
        <p:scale>
          <a:sx n="100" d="100"/>
          <a:sy n="100" d="100"/>
        </p:scale>
        <p:origin x="144" y="276"/>
      </p:cViewPr>
      <p:guideLst>
        <p:guide orient="horz" pos="1200"/>
        <p:guide pos="292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3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912A04-0922-EC90-4CC5-24B0C7C6672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7A46BA-F763-1ABB-5A4F-BC4D24B07A94}"/>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6CDC782-9C26-4CB1-A4ED-51C0D0588CAB}" type="datetimeFigureOut">
              <a:rPr lang="en-US" smtClean="0"/>
              <a:t>8/15/2025</a:t>
            </a:fld>
            <a:endParaRPr lang="en-US"/>
          </a:p>
        </p:txBody>
      </p:sp>
      <p:sp>
        <p:nvSpPr>
          <p:cNvPr id="4" name="Footer Placeholder 3">
            <a:extLst>
              <a:ext uri="{FF2B5EF4-FFF2-40B4-BE49-F238E27FC236}">
                <a16:creationId xmlns:a16="http://schemas.microsoft.com/office/drawing/2014/main" id="{EB65F655-C9B3-8A51-58B3-53635B1F13C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3837B7-9A67-6CBD-E724-91E5D8F718CC}"/>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49F15B9-E76C-4D08-BB14-6D774487FC80}" type="slidenum">
              <a:rPr lang="en-US" smtClean="0"/>
              <a:t>‹#›</a:t>
            </a:fld>
            <a:endParaRPr lang="en-US"/>
          </a:p>
        </p:txBody>
      </p:sp>
    </p:spTree>
    <p:extLst>
      <p:ext uri="{BB962C8B-B14F-4D97-AF65-F5344CB8AC3E}">
        <p14:creationId xmlns:p14="http://schemas.microsoft.com/office/powerpoint/2010/main" val="941392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9075" tIns="49538" rIns="99075" bIns="49538" rtlCol="0"/>
          <a:lstStyle>
            <a:lvl1pPr algn="r">
              <a:defRPr sz="1300"/>
            </a:lvl1pPr>
          </a:lstStyle>
          <a:p>
            <a:fld id="{2A1AF4BA-4758-4B4E-90D5-3D50F53EC605}" type="datetimeFigureOut">
              <a:rPr lang="en-US" smtClean="0"/>
              <a:t>8/15/2025</a:t>
            </a:fld>
            <a:endParaRPr lang="en-US"/>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9075" tIns="49538" rIns="99075" bIns="49538" rtlCol="0" anchor="b"/>
          <a:lstStyle>
            <a:lvl1pPr algn="r">
              <a:defRPr sz="1300"/>
            </a:lvl1pPr>
          </a:lstStyle>
          <a:p>
            <a:fld id="{4A6D1A6F-45DF-E547-BB78-474370D3FBD9}" type="slidenum">
              <a:rPr lang="en-US" smtClean="0"/>
              <a:t>‹#›</a:t>
            </a:fld>
            <a:endParaRPr lang="en-US"/>
          </a:p>
        </p:txBody>
      </p:sp>
    </p:spTree>
    <p:extLst>
      <p:ext uri="{BB962C8B-B14F-4D97-AF65-F5344CB8AC3E}">
        <p14:creationId xmlns:p14="http://schemas.microsoft.com/office/powerpoint/2010/main" val="325753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5C850-0BDC-CA0D-8324-F0DE0BF89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E6666-4D2E-3D96-6372-0C25D9466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68DBB-6F74-EDD8-383E-00BDD214B0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3E4281-1BA2-A02C-3768-3A798E3E676D}"/>
              </a:ext>
            </a:extLst>
          </p:cNvPr>
          <p:cNvSpPr>
            <a:spLocks noGrp="1"/>
          </p:cNvSpPr>
          <p:nvPr>
            <p:ph type="sldNum" sz="quarter" idx="5"/>
          </p:nvPr>
        </p:nvSpPr>
        <p:spPr/>
        <p:txBody>
          <a:bodyPr/>
          <a:lstStyle/>
          <a:p>
            <a:fld id="{DF6240D5-92B2-46C8-BA8E-33146DFA58C8}" type="slidenum">
              <a:rPr lang="en-US" smtClean="0"/>
              <a:t>3</a:t>
            </a:fld>
            <a:endParaRPr lang="en-US"/>
          </a:p>
        </p:txBody>
      </p:sp>
    </p:spTree>
    <p:extLst>
      <p:ext uri="{BB962C8B-B14F-4D97-AF65-F5344CB8AC3E}">
        <p14:creationId xmlns:p14="http://schemas.microsoft.com/office/powerpoint/2010/main" val="318002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$733</a:t>
            </a:r>
          </a:p>
        </p:txBody>
      </p:sp>
      <p:sp>
        <p:nvSpPr>
          <p:cNvPr id="4" name="Slide Number Placeholder 3"/>
          <p:cNvSpPr>
            <a:spLocks noGrp="1"/>
          </p:cNvSpPr>
          <p:nvPr>
            <p:ph type="sldNum" sz="quarter" idx="5"/>
          </p:nvPr>
        </p:nvSpPr>
        <p:spPr/>
        <p:txBody>
          <a:bodyPr/>
          <a:lstStyle/>
          <a:p>
            <a:fld id="{4A6D1A6F-45DF-E547-BB78-474370D3FBD9}" type="slidenum">
              <a:rPr lang="en-US" smtClean="0"/>
              <a:t>6</a:t>
            </a:fld>
            <a:endParaRPr lang="en-US"/>
          </a:p>
        </p:txBody>
      </p:sp>
    </p:spTree>
    <p:extLst>
      <p:ext uri="{BB962C8B-B14F-4D97-AF65-F5344CB8AC3E}">
        <p14:creationId xmlns:p14="http://schemas.microsoft.com/office/powerpoint/2010/main" val="182370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53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 historical photo light">
    <p:bg>
      <p:bgPr>
        <a:gradFill>
          <a:gsLst>
            <a:gs pos="0">
              <a:srgbClr val="FFFFFF">
                <a:alpha val="0"/>
              </a:srgbClr>
            </a:gs>
            <a:gs pos="100000">
              <a:srgbClr val="FFFFFF"/>
            </a:gs>
          </a:gsLst>
          <a:lin ang="10800000" scaled="1"/>
        </a:gradFill>
        <a:effectLst/>
      </p:bgPr>
    </p:bg>
    <p:spTree>
      <p:nvGrpSpPr>
        <p:cNvPr id="1" name=""/>
        <p:cNvGrpSpPr/>
        <p:nvPr/>
      </p:nvGrpSpPr>
      <p:grpSpPr>
        <a:xfrm>
          <a:off x="0" y="0"/>
          <a:ext cx="0" cy="0"/>
          <a:chOff x="0" y="0"/>
          <a:chExt cx="0" cy="0"/>
        </a:xfrm>
      </p:grpSpPr>
      <p:pic>
        <p:nvPicPr>
          <p:cNvPr id="2" name="Picture Placeholder 8" descr="A person standing in front of a group of people sitting in chairs&#10;&#10;Description automatically generated with medium confidence">
            <a:extLst>
              <a:ext uri="{FF2B5EF4-FFF2-40B4-BE49-F238E27FC236}">
                <a16:creationId xmlns:a16="http://schemas.microsoft.com/office/drawing/2014/main" id="{328D96B6-E9CB-1B8E-67BC-1772C1642B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66672" y="0"/>
            <a:ext cx="7125328" cy="6858000"/>
          </a:xfrm>
          <a:prstGeom prst="rect">
            <a:avLst/>
          </a:prstGeom>
        </p:spPr>
      </p:pic>
      <p:sp>
        <p:nvSpPr>
          <p:cNvPr id="6" name="Rectangle 5">
            <a:extLst>
              <a:ext uri="{FF2B5EF4-FFF2-40B4-BE49-F238E27FC236}">
                <a16:creationId xmlns:a16="http://schemas.microsoft.com/office/drawing/2014/main" id="{EB5D34C7-71B7-F218-E7AF-2B8A831CC03B}"/>
              </a:ext>
            </a:extLst>
          </p:cNvPr>
          <p:cNvSpPr/>
          <p:nvPr userDrawn="1"/>
        </p:nvSpPr>
        <p:spPr>
          <a:xfrm>
            <a:off x="4947838" y="0"/>
            <a:ext cx="7214067" cy="6858000"/>
          </a:xfrm>
          <a:prstGeom prst="rect">
            <a:avLst/>
          </a:prstGeom>
          <a:gradFill flip="none" rotWithShape="1">
            <a:gsLst>
              <a:gs pos="100000">
                <a:schemeClr val="bg1">
                  <a:alpha val="0"/>
                </a:schemeClr>
              </a:gs>
              <a:gs pos="19000">
                <a:schemeClr val="bg1"/>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tx1"/>
                </a:solidFill>
                <a:latin typeface="Arial" panose="020B0604020202020204" pitchFamily="34" charset="0"/>
                <a:cs typeface="Arial" panose="020B0604020202020204" pitchFamily="34" charset="0"/>
              </a:rPr>
              <a:pPr/>
              <a:t>‹#›</a:t>
            </a:fld>
            <a:endParaRPr lang="en-US" sz="1000" b="0" i="0" dirty="0">
              <a:solidFill>
                <a:schemeClr val="tx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A3A5E8F7-4C81-EAA8-0A8B-F394A9480A31}"/>
              </a:ext>
            </a:extLst>
          </p:cNvPr>
          <p:cNvSpPr>
            <a:spLocks noGrp="1"/>
          </p:cNvSpPr>
          <p:nvPr>
            <p:ph type="title" hasCustomPrompt="1"/>
          </p:nvPr>
        </p:nvSpPr>
        <p:spPr>
          <a:xfrm>
            <a:off x="524274" y="365142"/>
            <a:ext cx="8906806"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58AC724C-F4CF-F87C-6ED3-1866C64532D7}"/>
              </a:ext>
            </a:extLst>
          </p:cNvPr>
          <p:cNvCxnSpPr>
            <a:cxnSpLocks/>
          </p:cNvCxnSpPr>
          <p:nvPr userDrawn="1"/>
        </p:nvCxnSpPr>
        <p:spPr>
          <a:xfrm>
            <a:off x="524273" y="1099087"/>
            <a:ext cx="670281" cy="0"/>
          </a:xfrm>
          <a:prstGeom prst="line">
            <a:avLst/>
          </a:prstGeom>
          <a:ln w="63500">
            <a:solidFill>
              <a:srgbClr val="FFCC33"/>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68CD43AE-4213-CDFA-7D00-177146171532}"/>
              </a:ext>
            </a:extLst>
          </p:cNvPr>
          <p:cNvSpPr>
            <a:spLocks noGrp="1"/>
          </p:cNvSpPr>
          <p:nvPr>
            <p:ph idx="10" hasCustomPrompt="1"/>
          </p:nvPr>
        </p:nvSpPr>
        <p:spPr>
          <a:xfrm>
            <a:off x="524273" y="1371601"/>
            <a:ext cx="7498080" cy="482739"/>
          </a:xfrm>
          <a:prstGeom prst="rect">
            <a:avLst/>
          </a:prstGeom>
        </p:spPr>
        <p:txBody>
          <a:bodyPr vert="horz" lIns="91440" tIns="0" rIns="0" bIns="0" rtlCol="0">
            <a:normAutofit/>
          </a:bodyPr>
          <a:lstStyle>
            <a:lvl1pPr marL="0" indent="0">
              <a:lnSpc>
                <a:spcPct val="100000"/>
              </a:lnSpc>
              <a:spcBef>
                <a:spcPts val="0"/>
              </a:spcBef>
              <a:spcAft>
                <a:spcPts val="600"/>
              </a:spcAft>
              <a:buClr>
                <a:srgbClr val="009CBD"/>
              </a:buClr>
              <a:buFont typeface="Arial" panose="020B0604020202020204" pitchFamily="34" charset="0"/>
              <a:buNone/>
              <a:defRPr sz="1800" b="1" i="0">
                <a:solidFill>
                  <a:schemeClr val="tx1"/>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dirty="0"/>
              <a:t>Edit Master text styles</a:t>
            </a:r>
          </a:p>
        </p:txBody>
      </p:sp>
      <p:sp>
        <p:nvSpPr>
          <p:cNvPr id="13" name="Text Placeholder 2">
            <a:extLst>
              <a:ext uri="{FF2B5EF4-FFF2-40B4-BE49-F238E27FC236}">
                <a16:creationId xmlns:a16="http://schemas.microsoft.com/office/drawing/2014/main" id="{4C688F68-52D5-BA1D-1922-B2981D4B89E1}"/>
              </a:ext>
            </a:extLst>
          </p:cNvPr>
          <p:cNvSpPr>
            <a:spLocks noGrp="1"/>
          </p:cNvSpPr>
          <p:nvPr>
            <p:ph idx="1" hasCustomPrompt="1"/>
          </p:nvPr>
        </p:nvSpPr>
        <p:spPr>
          <a:xfrm>
            <a:off x="524273" y="2215612"/>
            <a:ext cx="7498080" cy="4023141"/>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4BB6423-8888-6838-FC80-F58B8762BF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273" y="6606791"/>
            <a:ext cx="1371600" cy="92581"/>
          </a:xfrm>
          <a:prstGeom prst="rect">
            <a:avLst/>
          </a:prstGeom>
        </p:spPr>
      </p:pic>
    </p:spTree>
    <p:extLst>
      <p:ext uri="{BB962C8B-B14F-4D97-AF65-F5344CB8AC3E}">
        <p14:creationId xmlns:p14="http://schemas.microsoft.com/office/powerpoint/2010/main" val="200294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photo light">
    <p:bg>
      <p:bgPr>
        <a:gradFill>
          <a:gsLst>
            <a:gs pos="100000">
              <a:schemeClr val="bg1">
                <a:alpha val="0"/>
              </a:schemeClr>
            </a:gs>
            <a:gs pos="19000">
              <a:schemeClr val="bg1"/>
            </a:gs>
          </a:gsLst>
          <a:lin ang="0" scaled="0"/>
        </a:gradFill>
        <a:effectLst/>
      </p:bgPr>
    </p:bg>
    <p:spTree>
      <p:nvGrpSpPr>
        <p:cNvPr id="1" name=""/>
        <p:cNvGrpSpPr/>
        <p:nvPr/>
      </p:nvGrpSpPr>
      <p:grpSpPr>
        <a:xfrm>
          <a:off x="0" y="0"/>
          <a:ext cx="0" cy="0"/>
          <a:chOff x="0" y="0"/>
          <a:chExt cx="0" cy="0"/>
        </a:xfrm>
      </p:grpSpPr>
      <p:pic>
        <p:nvPicPr>
          <p:cNvPr id="10" name="Picture 9" descr="A person holding a folder&#10;&#10;Description automatically generated">
            <a:extLst>
              <a:ext uri="{FF2B5EF4-FFF2-40B4-BE49-F238E27FC236}">
                <a16:creationId xmlns:a16="http://schemas.microsoft.com/office/drawing/2014/main" id="{471289AF-8DF1-841F-5E80-7209DE4E4CAD}"/>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a:off x="3623364" y="0"/>
            <a:ext cx="8569842" cy="6858000"/>
          </a:xfrm>
          <a:prstGeom prst="rect">
            <a:avLst/>
          </a:prstGeom>
        </p:spPr>
      </p:pic>
      <p:sp>
        <p:nvSpPr>
          <p:cNvPr id="11" name="Rectangle 10">
            <a:extLst>
              <a:ext uri="{FF2B5EF4-FFF2-40B4-BE49-F238E27FC236}">
                <a16:creationId xmlns:a16="http://schemas.microsoft.com/office/drawing/2014/main" id="{0AAE1427-8364-B997-DAF4-7652728CE52C}"/>
              </a:ext>
            </a:extLst>
          </p:cNvPr>
          <p:cNvSpPr/>
          <p:nvPr userDrawn="1"/>
        </p:nvSpPr>
        <p:spPr>
          <a:xfrm>
            <a:off x="3590137" y="0"/>
            <a:ext cx="8598195" cy="6858000"/>
          </a:xfrm>
          <a:prstGeom prst="rect">
            <a:avLst/>
          </a:prstGeom>
          <a:gradFill flip="none" rotWithShape="1">
            <a:gsLst>
              <a:gs pos="30000">
                <a:srgbClr val="FFFFFF">
                  <a:alpha val="29000"/>
                </a:srgbClr>
              </a:gs>
              <a:gs pos="64000">
                <a:srgbClr val="FFFFF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tx1"/>
                </a:solidFill>
                <a:latin typeface="Arial" panose="020B0604020202020204" pitchFamily="34" charset="0"/>
                <a:cs typeface="Arial" panose="020B0604020202020204" pitchFamily="34" charset="0"/>
              </a:rPr>
              <a:pPr/>
              <a:t>‹#›</a:t>
            </a:fld>
            <a:endParaRPr lang="en-US" sz="1000" b="0" i="0" dirty="0">
              <a:solidFill>
                <a:schemeClr val="tx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A3A5E8F7-4C81-EAA8-0A8B-F394A9480A31}"/>
              </a:ext>
            </a:extLst>
          </p:cNvPr>
          <p:cNvSpPr>
            <a:spLocks noGrp="1"/>
          </p:cNvSpPr>
          <p:nvPr>
            <p:ph type="title" hasCustomPrompt="1"/>
          </p:nvPr>
        </p:nvSpPr>
        <p:spPr>
          <a:xfrm>
            <a:off x="524274" y="365142"/>
            <a:ext cx="9138221"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58AC724C-F4CF-F87C-6ED3-1866C64532D7}"/>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FEEC55F8-5F25-96ED-A574-2D49F3A35402}"/>
              </a:ext>
            </a:extLst>
          </p:cNvPr>
          <p:cNvSpPr>
            <a:spLocks noGrp="1"/>
          </p:cNvSpPr>
          <p:nvPr>
            <p:ph idx="1" hasCustomPrompt="1"/>
          </p:nvPr>
        </p:nvSpPr>
        <p:spPr>
          <a:xfrm>
            <a:off x="524272" y="1585738"/>
            <a:ext cx="7498080" cy="4653016"/>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4B4EA8F4-272E-0B85-3569-E8B0066DA3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273" y="6606791"/>
            <a:ext cx="1371600" cy="92581"/>
          </a:xfrm>
          <a:prstGeom prst="rect">
            <a:avLst/>
          </a:prstGeom>
        </p:spPr>
      </p:pic>
    </p:spTree>
    <p:extLst>
      <p:ext uri="{BB962C8B-B14F-4D97-AF65-F5344CB8AC3E}">
        <p14:creationId xmlns:p14="http://schemas.microsoft.com/office/powerpoint/2010/main" val="13223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ver Slide - Photo">
    <p:spTree>
      <p:nvGrpSpPr>
        <p:cNvPr id="1" name=""/>
        <p:cNvGrpSpPr/>
        <p:nvPr/>
      </p:nvGrpSpPr>
      <p:grpSpPr>
        <a:xfrm>
          <a:off x="0" y="0"/>
          <a:ext cx="0" cy="0"/>
          <a:chOff x="0" y="0"/>
          <a:chExt cx="0" cy="0"/>
        </a:xfrm>
      </p:grpSpPr>
      <p:pic>
        <p:nvPicPr>
          <p:cNvPr id="11" name="Picture 10" descr="A group of people in a library&#10;&#10;Description automatically generated">
            <a:extLst>
              <a:ext uri="{FF2B5EF4-FFF2-40B4-BE49-F238E27FC236}">
                <a16:creationId xmlns:a16="http://schemas.microsoft.com/office/drawing/2014/main" id="{984798B8-780F-D225-48F1-66BAA1EE74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48" y="-10633"/>
            <a:ext cx="12188952" cy="6879571"/>
          </a:xfrm>
          <a:prstGeom prst="rect">
            <a:avLst/>
          </a:prstGeom>
        </p:spPr>
      </p:pic>
      <p:sp>
        <p:nvSpPr>
          <p:cNvPr id="6" name="Rectangle 5">
            <a:extLst>
              <a:ext uri="{FF2B5EF4-FFF2-40B4-BE49-F238E27FC236}">
                <a16:creationId xmlns:a16="http://schemas.microsoft.com/office/drawing/2014/main" id="{AA17C0F2-4C18-E1E8-6385-24DC8AF59492}"/>
              </a:ext>
            </a:extLst>
          </p:cNvPr>
          <p:cNvSpPr/>
          <p:nvPr userDrawn="1"/>
        </p:nvSpPr>
        <p:spPr>
          <a:xfrm>
            <a:off x="-30094" y="-21571"/>
            <a:ext cx="12192000" cy="6879571"/>
          </a:xfrm>
          <a:prstGeom prst="rect">
            <a:avLst/>
          </a:pr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E7332E8-3B36-BF08-2948-DFADC76547B1}"/>
              </a:ext>
            </a:extLst>
          </p:cNvPr>
          <p:cNvSpPr/>
          <p:nvPr userDrawn="1"/>
        </p:nvSpPr>
        <p:spPr>
          <a:xfrm>
            <a:off x="0" y="-10633"/>
            <a:ext cx="8259694" cy="6868633"/>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17" name="TextBox 16">
            <a:extLst>
              <a:ext uri="{FF2B5EF4-FFF2-40B4-BE49-F238E27FC236}">
                <a16:creationId xmlns:a16="http://schemas.microsoft.com/office/drawing/2014/main" id="{55561D91-2389-B94D-3A71-86A1A6EA88C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365D9CE-2B84-0C56-C970-8850313C5E6A}"/>
              </a:ext>
            </a:extLst>
          </p:cNvPr>
          <p:cNvSpPr>
            <a:spLocks noGrp="1"/>
          </p:cNvSpPr>
          <p:nvPr>
            <p:ph type="title"/>
          </p:nvPr>
        </p:nvSpPr>
        <p:spPr>
          <a:xfrm>
            <a:off x="524274" y="365142"/>
            <a:ext cx="9138221" cy="645186"/>
          </a:xfrm>
          <a:prstGeom prst="rect">
            <a:avLst/>
          </a:prstGeom>
        </p:spPr>
        <p:txBody>
          <a:bodyPr vert="horz" lIns="0" tIns="0" rIns="0" bIns="0" rtlCol="0" anchor="b" anchorCtr="0">
            <a:normAutofit/>
          </a:bodyPr>
          <a:lstStyle>
            <a:lvl1pPr>
              <a:defRPr sz="3000" b="1" i="0" spc="0">
                <a:solidFill>
                  <a:schemeClr val="bg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1566FB1C-E983-BBB1-8E49-984835923923}"/>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B649A568-827E-37AB-EEE0-14CB9AD9C5F4}"/>
              </a:ext>
            </a:extLst>
          </p:cNvPr>
          <p:cNvSpPr>
            <a:spLocks noGrp="1"/>
          </p:cNvSpPr>
          <p:nvPr>
            <p:ph idx="1" hasCustomPrompt="1"/>
          </p:nvPr>
        </p:nvSpPr>
        <p:spPr>
          <a:xfrm>
            <a:off x="524273" y="1627911"/>
            <a:ext cx="9138221" cy="4085525"/>
          </a:xfrm>
          <a:prstGeom prst="rect">
            <a:avLst/>
          </a:prstGeom>
        </p:spPr>
        <p:txBody>
          <a:bodyPr vert="horz" lIns="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chemeClr val="bg1"/>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chemeClr val="bg1"/>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DF81D5C9-37C5-F4C1-8E37-5CD3AB7ACF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273" y="6642653"/>
            <a:ext cx="1371600" cy="92581"/>
          </a:xfrm>
          <a:prstGeom prst="rect">
            <a:avLst/>
          </a:prstGeom>
        </p:spPr>
      </p:pic>
    </p:spTree>
    <p:extLst>
      <p:ext uri="{BB962C8B-B14F-4D97-AF65-F5344CB8AC3E}">
        <p14:creationId xmlns:p14="http://schemas.microsoft.com/office/powerpoint/2010/main" val="292274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ver Slide - Photo">
    <p:spTree>
      <p:nvGrpSpPr>
        <p:cNvPr id="1" name=""/>
        <p:cNvGrpSpPr/>
        <p:nvPr/>
      </p:nvGrpSpPr>
      <p:grpSpPr>
        <a:xfrm>
          <a:off x="0" y="0"/>
          <a:ext cx="0" cy="0"/>
          <a:chOff x="0" y="0"/>
          <a:chExt cx="0" cy="0"/>
        </a:xfrm>
      </p:grpSpPr>
      <p:pic>
        <p:nvPicPr>
          <p:cNvPr id="12" name="Picture 11" descr="A walkway with a fence and trees in the background&#10;&#10;Description automatically generated">
            <a:extLst>
              <a:ext uri="{FF2B5EF4-FFF2-40B4-BE49-F238E27FC236}">
                <a16:creationId xmlns:a16="http://schemas.microsoft.com/office/drawing/2014/main" id="{D6D73270-A63B-F963-3FBE-B490CD233F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094" y="0"/>
            <a:ext cx="12188952" cy="6869960"/>
          </a:xfrm>
          <a:prstGeom prst="rect">
            <a:avLst/>
          </a:prstGeom>
        </p:spPr>
      </p:pic>
      <p:sp>
        <p:nvSpPr>
          <p:cNvPr id="6" name="Rectangle 5">
            <a:extLst>
              <a:ext uri="{FF2B5EF4-FFF2-40B4-BE49-F238E27FC236}">
                <a16:creationId xmlns:a16="http://schemas.microsoft.com/office/drawing/2014/main" id="{AA17C0F2-4C18-E1E8-6385-24DC8AF59492}"/>
              </a:ext>
            </a:extLst>
          </p:cNvPr>
          <p:cNvSpPr/>
          <p:nvPr userDrawn="1"/>
        </p:nvSpPr>
        <p:spPr>
          <a:xfrm>
            <a:off x="0" y="0"/>
            <a:ext cx="12192000" cy="6890205"/>
          </a:xfrm>
          <a:prstGeom prst="rect">
            <a:avLst/>
          </a:pr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E7332E8-3B36-BF08-2948-DFADC76547B1}"/>
              </a:ext>
            </a:extLst>
          </p:cNvPr>
          <p:cNvSpPr/>
          <p:nvPr userDrawn="1"/>
        </p:nvSpPr>
        <p:spPr>
          <a:xfrm>
            <a:off x="-30094" y="8658"/>
            <a:ext cx="8259697" cy="6890205"/>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4" name="Text Placeholder 2">
            <a:extLst>
              <a:ext uri="{FF2B5EF4-FFF2-40B4-BE49-F238E27FC236}">
                <a16:creationId xmlns:a16="http://schemas.microsoft.com/office/drawing/2014/main" id="{B6A34C00-3CD2-254E-8F79-EC0F3CAF95C8}"/>
              </a:ext>
            </a:extLst>
          </p:cNvPr>
          <p:cNvSpPr>
            <a:spLocks noGrp="1"/>
          </p:cNvSpPr>
          <p:nvPr>
            <p:ph idx="1" hasCustomPrompt="1"/>
          </p:nvPr>
        </p:nvSpPr>
        <p:spPr>
          <a:xfrm>
            <a:off x="524273" y="1642103"/>
            <a:ext cx="9138221" cy="4085525"/>
          </a:xfrm>
          <a:prstGeom prst="rect">
            <a:avLst/>
          </a:prstGeom>
        </p:spPr>
        <p:txBody>
          <a:bodyPr vert="horz" lIns="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chemeClr val="bg1"/>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chemeClr val="bg1"/>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55561D91-2389-B94D-3A71-86A1A6EA88C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F2DABEA-AEBA-F2BB-098F-0F61117A85E3}"/>
              </a:ext>
            </a:extLst>
          </p:cNvPr>
          <p:cNvSpPr>
            <a:spLocks noGrp="1"/>
          </p:cNvSpPr>
          <p:nvPr>
            <p:ph type="title"/>
          </p:nvPr>
        </p:nvSpPr>
        <p:spPr>
          <a:xfrm>
            <a:off x="524274" y="365142"/>
            <a:ext cx="9138221" cy="645186"/>
          </a:xfrm>
          <a:prstGeom prst="rect">
            <a:avLst/>
          </a:prstGeom>
        </p:spPr>
        <p:txBody>
          <a:bodyPr vert="horz" lIns="0" tIns="0" rIns="0" bIns="0" rtlCol="0" anchor="b" anchorCtr="0">
            <a:normAutofit/>
          </a:bodyPr>
          <a:lstStyle>
            <a:lvl1pPr>
              <a:defRPr sz="3000" b="1" i="0" spc="0">
                <a:solidFill>
                  <a:schemeClr val="bg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4167D906-65D7-0BA9-FFF5-9F97FD6DCEA2}"/>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C3BE3CE-83FA-A749-F45F-EADB347EA0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273" y="6642653"/>
            <a:ext cx="1371600" cy="92581"/>
          </a:xfrm>
          <a:prstGeom prst="rect">
            <a:avLst/>
          </a:prstGeom>
        </p:spPr>
      </p:pic>
    </p:spTree>
    <p:extLst>
      <p:ext uri="{BB962C8B-B14F-4D97-AF65-F5344CB8AC3E}">
        <p14:creationId xmlns:p14="http://schemas.microsoft.com/office/powerpoint/2010/main" val="186063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Photo v2">
    <p:spTree>
      <p:nvGrpSpPr>
        <p:cNvPr id="1" name=""/>
        <p:cNvGrpSpPr/>
        <p:nvPr/>
      </p:nvGrpSpPr>
      <p:grpSpPr>
        <a:xfrm>
          <a:off x="0" y="0"/>
          <a:ext cx="0" cy="0"/>
          <a:chOff x="0" y="0"/>
          <a:chExt cx="0" cy="0"/>
        </a:xfrm>
      </p:grpSpPr>
      <p:pic>
        <p:nvPicPr>
          <p:cNvPr id="4" name="Picture 3" descr="A park with trees and benches&#10;&#10;Description automatically generated">
            <a:extLst>
              <a:ext uri="{FF2B5EF4-FFF2-40B4-BE49-F238E27FC236}">
                <a16:creationId xmlns:a16="http://schemas.microsoft.com/office/drawing/2014/main" id="{1D784C04-63E3-B888-9C45-1EEB259457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37ADF26-BE0C-557D-86AB-E802D34E79A3}"/>
              </a:ext>
            </a:extLst>
          </p:cNvPr>
          <p:cNvSpPr/>
          <p:nvPr userDrawn="1"/>
        </p:nvSpPr>
        <p:spPr>
          <a:xfrm>
            <a:off x="0" y="0"/>
            <a:ext cx="12192000" cy="6858000"/>
          </a:xfrm>
          <a:prstGeom prst="rect">
            <a:avLst/>
          </a:prstGeom>
          <a:gradFill flip="none" rotWithShape="1">
            <a:gsLst>
              <a:gs pos="100000">
                <a:srgbClr val="203661">
                  <a:lumMod val="75000"/>
                  <a:alpha val="0"/>
                </a:srgbClr>
              </a:gs>
              <a:gs pos="29000">
                <a:srgbClr val="203661">
                  <a:lumMod val="75000"/>
                  <a:alpha val="73764"/>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rebuchet MS" panose="020B0603020202020204"/>
              <a:ea typeface="+mn-ea"/>
              <a:cs typeface="+mn-cs"/>
              <a:sym typeface="Arial"/>
            </a:endParaRPr>
          </a:p>
        </p:txBody>
      </p:sp>
      <p:sp>
        <p:nvSpPr>
          <p:cNvPr id="8" name="Title 1">
            <a:extLst>
              <a:ext uri="{FF2B5EF4-FFF2-40B4-BE49-F238E27FC236}">
                <a16:creationId xmlns:a16="http://schemas.microsoft.com/office/drawing/2014/main" id="{CDB6E6FD-A900-6603-9208-4C9945C1772C}"/>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10" name="Text Placeholder 2">
            <a:extLst>
              <a:ext uri="{FF2B5EF4-FFF2-40B4-BE49-F238E27FC236}">
                <a16:creationId xmlns:a16="http://schemas.microsoft.com/office/drawing/2014/main" id="{454C260C-CBBF-0382-FA08-31D1641FDE19}"/>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11" name="Straight Connector 10">
            <a:extLst>
              <a:ext uri="{FF2B5EF4-FFF2-40B4-BE49-F238E27FC236}">
                <a16:creationId xmlns:a16="http://schemas.microsoft.com/office/drawing/2014/main" id="{9A2F7038-2A27-B01C-BB99-245A5E04984A}"/>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A black background with white text&#10;&#10;Description automatically generated">
            <a:extLst>
              <a:ext uri="{FF2B5EF4-FFF2-40B4-BE49-F238E27FC236}">
                <a16:creationId xmlns:a16="http://schemas.microsoft.com/office/drawing/2014/main" id="{15137E66-91A5-1894-5F9A-3FB541760D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113247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 Photo">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C16A8ABA-45DD-ADB6-7690-3D8920BB7440}"/>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0DAF4AE3-1491-11FF-592A-B010114295E5}"/>
              </a:ext>
            </a:extLst>
          </p:cNvPr>
          <p:cNvSpPr/>
          <p:nvPr userDrawn="1"/>
        </p:nvSpPr>
        <p:spPr>
          <a:xfrm>
            <a:off x="0" y="0"/>
            <a:ext cx="12192000" cy="6858000"/>
          </a:xfrm>
          <a:prstGeom prst="rect">
            <a:avLst/>
          </a:prstGeom>
          <a:gradFill flip="none" rotWithShape="1">
            <a:gsLst>
              <a:gs pos="100000">
                <a:srgbClr val="203661">
                  <a:lumMod val="75000"/>
                  <a:alpha val="0"/>
                </a:srgbClr>
              </a:gs>
              <a:gs pos="29000">
                <a:srgbClr val="203661">
                  <a:lumMod val="75000"/>
                  <a:alpha val="73764"/>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cxnSp>
        <p:nvCxnSpPr>
          <p:cNvPr id="2" name="Straight Connector 1">
            <a:extLst>
              <a:ext uri="{FF2B5EF4-FFF2-40B4-BE49-F238E27FC236}">
                <a16:creationId xmlns:a16="http://schemas.microsoft.com/office/drawing/2014/main" id="{D8379155-6304-F6FF-4532-43827AAA59F7}"/>
              </a:ext>
            </a:extLst>
          </p:cNvPr>
          <p:cNvCxnSpPr>
            <a:cxnSpLocks/>
          </p:cNvCxnSpPr>
          <p:nvPr userDrawn="1"/>
        </p:nvCxnSpPr>
        <p:spPr>
          <a:xfrm>
            <a:off x="1263294" y="34070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black background with white text&#10;&#10;Description automatically generated">
            <a:extLst>
              <a:ext uri="{FF2B5EF4-FFF2-40B4-BE49-F238E27FC236}">
                <a16:creationId xmlns:a16="http://schemas.microsoft.com/office/drawing/2014/main" id="{496EFD8E-45F5-0A89-33B9-367B753D59F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7957" y="5600941"/>
            <a:ext cx="2315898" cy="693891"/>
          </a:xfrm>
          <a:prstGeom prst="rect">
            <a:avLst/>
          </a:prstGeom>
        </p:spPr>
      </p:pic>
      <p:sp>
        <p:nvSpPr>
          <p:cNvPr id="6" name="Text Placeholder 5">
            <a:extLst>
              <a:ext uri="{FF2B5EF4-FFF2-40B4-BE49-F238E27FC236}">
                <a16:creationId xmlns:a16="http://schemas.microsoft.com/office/drawing/2014/main" id="{165EC852-07C1-CC84-D7B9-A45472C2CC0E}"/>
              </a:ext>
            </a:extLst>
          </p:cNvPr>
          <p:cNvSpPr>
            <a:spLocks noGrp="1"/>
          </p:cNvSpPr>
          <p:nvPr>
            <p:ph type="body" sz="quarter" idx="10" hasCustomPrompt="1"/>
          </p:nvPr>
        </p:nvSpPr>
        <p:spPr>
          <a:xfrm>
            <a:off x="1263650" y="2605088"/>
            <a:ext cx="4594890" cy="693737"/>
          </a:xfrm>
          <a:prstGeom prst="rect">
            <a:avLst/>
          </a:prstGeom>
        </p:spPr>
        <p:txBody>
          <a:bodyPr anchor="b"/>
          <a:lstStyle>
            <a:lvl1pPr marL="0" indent="0">
              <a:buNone/>
              <a:defRPr sz="3380">
                <a:solidFill>
                  <a:srgbClr val="FFFFFF"/>
                </a:solidFill>
                <a:latin typeface="Arial Black" panose="020B0A04020102020204" pitchFamily="34" charset="0"/>
              </a:defRPr>
            </a:lvl1pPr>
          </a:lstStyle>
          <a:p>
            <a:pPr lvl="0"/>
            <a:r>
              <a:rPr lang="en-US" dirty="0"/>
              <a:t>End Slide</a:t>
            </a:r>
          </a:p>
        </p:txBody>
      </p:sp>
    </p:spTree>
    <p:extLst>
      <p:ext uri="{BB962C8B-B14F-4D97-AF65-F5344CB8AC3E}">
        <p14:creationId xmlns:p14="http://schemas.microsoft.com/office/powerpoint/2010/main" val="241133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Photo Overlay">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F68490F8-17B0-C340-88B9-03AE90CA415F}"/>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1" y="0"/>
            <a:ext cx="12192000" cy="6858000"/>
          </a:xfrm>
          <a:prstGeom prst="rect">
            <a:avLst/>
          </a:prstGeom>
          <a:solidFill>
            <a:srgbClr val="0075BF">
              <a:alpha val="85098"/>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70C57F10-1A25-2B23-907D-109F05F75C6B}"/>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13" name="Text Placeholder 2">
            <a:extLst>
              <a:ext uri="{FF2B5EF4-FFF2-40B4-BE49-F238E27FC236}">
                <a16:creationId xmlns:a16="http://schemas.microsoft.com/office/drawing/2014/main" id="{EF93FCD5-E49F-47A3-90A0-B8B3BC005E2C}"/>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3" name="Straight Connector 2">
            <a:extLst>
              <a:ext uri="{FF2B5EF4-FFF2-40B4-BE49-F238E27FC236}">
                <a16:creationId xmlns:a16="http://schemas.microsoft.com/office/drawing/2014/main" id="{D6C2FDE6-B3D3-181E-D431-F16A80CE226D}"/>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A black background with white text&#10;&#10;Description automatically generated">
            <a:extLst>
              <a:ext uri="{FF2B5EF4-FFF2-40B4-BE49-F238E27FC236}">
                <a16:creationId xmlns:a16="http://schemas.microsoft.com/office/drawing/2014/main" id="{BB2C9C31-717C-425E-553C-2651D31930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1529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 Photo Overlay v2">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F68490F8-17B0-C340-88B9-03AE90CA415F}"/>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2400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1" y="0"/>
            <a:ext cx="12192000" cy="6858000"/>
          </a:xfrm>
          <a:prstGeom prst="rect">
            <a:avLst/>
          </a:prstGeom>
          <a:solidFill>
            <a:srgbClr val="264B88">
              <a:alpha val="87059"/>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806C7FA-EBAC-5D3E-23E2-7C79CBFAB19B}"/>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5" name="Text Placeholder 2">
            <a:extLst>
              <a:ext uri="{FF2B5EF4-FFF2-40B4-BE49-F238E27FC236}">
                <a16:creationId xmlns:a16="http://schemas.microsoft.com/office/drawing/2014/main" id="{52CEA149-C547-3FAA-317D-131E3CCFCD2C}"/>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11" name="Straight Connector 10">
            <a:extLst>
              <a:ext uri="{FF2B5EF4-FFF2-40B4-BE49-F238E27FC236}">
                <a16:creationId xmlns:a16="http://schemas.microsoft.com/office/drawing/2014/main" id="{716253F7-4B72-0682-2117-9A26803D90C3}"/>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A black background with white text&#10;&#10;Description automatically generated">
            <a:extLst>
              <a:ext uri="{FF2B5EF4-FFF2-40B4-BE49-F238E27FC236}">
                <a16:creationId xmlns:a16="http://schemas.microsoft.com/office/drawing/2014/main" id="{CD3524C7-81FC-0265-2783-0FB4499CE8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339775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 Solid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32F660-64F8-BBEC-E2A4-87B8781E2668}"/>
              </a:ext>
            </a:extLst>
          </p:cNvPr>
          <p:cNvSpPr/>
          <p:nvPr userDrawn="1"/>
        </p:nvSpPr>
        <p:spPr>
          <a:xfrm>
            <a:off x="0" y="0"/>
            <a:ext cx="12192000" cy="6858000"/>
          </a:xfrm>
          <a:prstGeom prst="rect">
            <a:avLst/>
          </a:prstGeom>
          <a:solidFill>
            <a:srgbClr val="2B45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sp>
        <p:nvSpPr>
          <p:cNvPr id="2" name="Title 1">
            <a:extLst>
              <a:ext uri="{FF2B5EF4-FFF2-40B4-BE49-F238E27FC236}">
                <a16:creationId xmlns:a16="http://schemas.microsoft.com/office/drawing/2014/main" id="{C73C1696-124B-943D-F46E-8A8A1435DDC4}"/>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7" name="Text Placeholder 2">
            <a:extLst>
              <a:ext uri="{FF2B5EF4-FFF2-40B4-BE49-F238E27FC236}">
                <a16:creationId xmlns:a16="http://schemas.microsoft.com/office/drawing/2014/main" id="{0E86B6B7-C428-3E4D-18ED-CA157596CF78}"/>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8" name="Straight Connector 7">
            <a:extLst>
              <a:ext uri="{FF2B5EF4-FFF2-40B4-BE49-F238E27FC236}">
                <a16:creationId xmlns:a16="http://schemas.microsoft.com/office/drawing/2014/main" id="{6034C92D-34F6-7301-2529-BAA3F9F1D076}"/>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4006311E-25D5-3AA6-B05E-5169CFEE2D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45526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 Solid Whit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cxnSp>
        <p:nvCxnSpPr>
          <p:cNvPr id="2" name="Straight Connector 1">
            <a:extLst>
              <a:ext uri="{FF2B5EF4-FFF2-40B4-BE49-F238E27FC236}">
                <a16:creationId xmlns:a16="http://schemas.microsoft.com/office/drawing/2014/main" id="{D8379155-6304-F6FF-4532-43827AAA59F7}"/>
              </a:ext>
            </a:extLst>
          </p:cNvPr>
          <p:cNvCxnSpPr>
            <a:cxnSpLocks/>
          </p:cNvCxnSpPr>
          <p:nvPr userDrawn="1"/>
        </p:nvCxnSpPr>
        <p:spPr>
          <a:xfrm>
            <a:off x="1263294" y="34070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54079697-9AF3-60EB-EAAC-F800E46921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954" y="5550264"/>
            <a:ext cx="2315901" cy="723537"/>
          </a:xfrm>
          <a:prstGeom prst="rect">
            <a:avLst/>
          </a:prstGeom>
        </p:spPr>
      </p:pic>
      <p:sp>
        <p:nvSpPr>
          <p:cNvPr id="8" name="Text Placeholder 7">
            <a:extLst>
              <a:ext uri="{FF2B5EF4-FFF2-40B4-BE49-F238E27FC236}">
                <a16:creationId xmlns:a16="http://schemas.microsoft.com/office/drawing/2014/main" id="{BFB67620-E74C-6A91-8000-1081CC5D0B7A}"/>
              </a:ext>
            </a:extLst>
          </p:cNvPr>
          <p:cNvSpPr>
            <a:spLocks noGrp="1"/>
          </p:cNvSpPr>
          <p:nvPr>
            <p:ph type="body" sz="quarter" idx="10" hasCustomPrompt="1"/>
          </p:nvPr>
        </p:nvSpPr>
        <p:spPr>
          <a:xfrm>
            <a:off x="1263650" y="2544763"/>
            <a:ext cx="5835650" cy="723900"/>
          </a:xfrm>
          <a:prstGeom prst="rect">
            <a:avLst/>
          </a:prstGeom>
        </p:spPr>
        <p:txBody>
          <a:bodyPr anchor="b"/>
          <a:lstStyle>
            <a:lvl1pPr marL="0" indent="0" algn="l" defTabSz="914400" rtl="0" eaLnBrk="1" latinLnBrk="0" hangingPunct="1">
              <a:lnSpc>
                <a:spcPct val="90000"/>
              </a:lnSpc>
              <a:spcBef>
                <a:spcPct val="0"/>
              </a:spcBef>
              <a:buNone/>
              <a:defRPr lang="en-US" sz="3380" b="1" i="0" kern="1200" dirty="0" smtClean="0">
                <a:solidFill>
                  <a:schemeClr val="tx1"/>
                </a:solidFill>
                <a:latin typeface="Arial Black" panose="020B0A04020102020204" pitchFamily="34" charset="0"/>
                <a:ea typeface="+mj-ea"/>
                <a:cs typeface="Arial" panose="020B0604020202020204" pitchFamily="34" charset="0"/>
              </a:defRPr>
            </a:lvl1pPr>
          </a:lstStyle>
          <a:p>
            <a:pPr lvl="0"/>
            <a:r>
              <a:rPr lang="en-US" dirty="0"/>
              <a:t>End Slide</a:t>
            </a:r>
          </a:p>
        </p:txBody>
      </p:sp>
    </p:spTree>
    <p:extLst>
      <p:ext uri="{BB962C8B-B14F-4D97-AF65-F5344CB8AC3E}">
        <p14:creationId xmlns:p14="http://schemas.microsoft.com/office/powerpoint/2010/main" val="39139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mple Title Photo">
    <p:spTree>
      <p:nvGrpSpPr>
        <p:cNvPr id="1" name=""/>
        <p:cNvGrpSpPr/>
        <p:nvPr/>
      </p:nvGrpSpPr>
      <p:grpSpPr>
        <a:xfrm>
          <a:off x="0" y="0"/>
          <a:ext cx="0" cy="0"/>
          <a:chOff x="0" y="0"/>
          <a:chExt cx="0" cy="0"/>
        </a:xfrm>
      </p:grpSpPr>
      <p:pic>
        <p:nvPicPr>
          <p:cNvPr id="13" name="Picture 12" descr="A building with a bell tower&#10;&#10;Description automatically generated">
            <a:extLst>
              <a:ext uri="{FF2B5EF4-FFF2-40B4-BE49-F238E27FC236}">
                <a16:creationId xmlns:a16="http://schemas.microsoft.com/office/drawing/2014/main" id="{07855168-5ECB-9103-78DA-4A8C04262F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8952" cy="6903720"/>
          </a:xfrm>
          <a:prstGeom prst="rect">
            <a:avLst/>
          </a:prstGeom>
        </p:spPr>
      </p:pic>
      <p:sp>
        <p:nvSpPr>
          <p:cNvPr id="8" name="Rectangle 7">
            <a:extLst>
              <a:ext uri="{FF2B5EF4-FFF2-40B4-BE49-F238E27FC236}">
                <a16:creationId xmlns:a16="http://schemas.microsoft.com/office/drawing/2014/main" id="{8C1A26C0-FE72-8F00-86E4-FCF2EBD60473}"/>
              </a:ext>
            </a:extLst>
          </p:cNvPr>
          <p:cNvSpPr/>
          <p:nvPr userDrawn="1"/>
        </p:nvSpPr>
        <p:spPr>
          <a:xfrm>
            <a:off x="0" y="0"/>
            <a:ext cx="12188952" cy="690372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8B16286-9CC9-5E2E-9A8D-28638F9A5BB5}"/>
              </a:ext>
            </a:extLst>
          </p:cNvPr>
          <p:cNvSpPr/>
          <p:nvPr userDrawn="1"/>
        </p:nvSpPr>
        <p:spPr>
          <a:xfrm>
            <a:off x="0" y="0"/>
            <a:ext cx="12188952" cy="6903720"/>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sp>
        <p:nvSpPr>
          <p:cNvPr id="6" name="Slide Number Placeholder 5">
            <a:extLst>
              <a:ext uri="{FF2B5EF4-FFF2-40B4-BE49-F238E27FC236}">
                <a16:creationId xmlns:a16="http://schemas.microsoft.com/office/drawing/2014/main" id="{06CC6852-7057-4A3C-C851-8993D81A7B0C}"/>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971C24F-1164-4A38-9620-AB5241859261}"/>
              </a:ext>
            </a:extLst>
          </p:cNvPr>
          <p:cNvCxnSpPr>
            <a:cxnSpLocks/>
          </p:cNvCxnSpPr>
          <p:nvPr userDrawn="1"/>
        </p:nvCxnSpPr>
        <p:spPr>
          <a:xfrm flipV="1">
            <a:off x="326345" y="1292225"/>
            <a:ext cx="0" cy="5565775"/>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DA67D8-1E0D-D2C1-F0BE-5E7E8E99B581}"/>
              </a:ext>
            </a:extLst>
          </p:cNvPr>
          <p:cNvCxnSpPr>
            <a:cxnSpLocks/>
          </p:cNvCxnSpPr>
          <p:nvPr userDrawn="1"/>
        </p:nvCxnSpPr>
        <p:spPr>
          <a:xfrm flipV="1">
            <a:off x="333439" y="2"/>
            <a:ext cx="0" cy="463729"/>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8CF5FBB4-106B-395B-62A7-B353417E4D60}"/>
              </a:ext>
            </a:extLst>
          </p:cNvPr>
          <p:cNvSpPr>
            <a:spLocks noGrp="1"/>
          </p:cNvSpPr>
          <p:nvPr>
            <p:ph type="title" hasCustomPrompt="1"/>
          </p:nvPr>
        </p:nvSpPr>
        <p:spPr>
          <a:xfrm>
            <a:off x="835174" y="1527673"/>
            <a:ext cx="9425246" cy="966332"/>
          </a:xfrm>
          <a:prstGeom prst="rect">
            <a:avLst/>
          </a:prstGeom>
        </p:spPr>
        <p:txBody>
          <a:bodyPr anchor="b">
            <a:normAutofit/>
          </a:bodyPr>
          <a:lstStyle>
            <a:lvl1pPr algn="l">
              <a:defRPr sz="4400" b="1" i="0">
                <a:solidFill>
                  <a:srgbClr val="FFFFFF"/>
                </a:solidFill>
                <a:latin typeface="Arial Black" panose="020B0604020202020204" pitchFamily="34" charset="0"/>
                <a:cs typeface="Arial Black" panose="020B0604020202020204" pitchFamily="34" charset="0"/>
              </a:defRPr>
            </a:lvl1pPr>
          </a:lstStyle>
          <a:p>
            <a:r>
              <a:rPr lang="en-US" dirty="0"/>
              <a:t>Presentation or section title</a:t>
            </a:r>
          </a:p>
        </p:txBody>
      </p:sp>
      <p:pic>
        <p:nvPicPr>
          <p:cNvPr id="2" name="Picture 1" descr="A black and white logo with a yellow stripe&#10;&#10;Description automatically generated">
            <a:extLst>
              <a:ext uri="{FF2B5EF4-FFF2-40B4-BE49-F238E27FC236}">
                <a16:creationId xmlns:a16="http://schemas.microsoft.com/office/drawing/2014/main" id="{6F11F616-6880-5DF4-D480-6A6B794182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5242" y="597971"/>
            <a:ext cx="376394" cy="568187"/>
          </a:xfrm>
          <a:prstGeom prst="rect">
            <a:avLst/>
          </a:prstGeom>
        </p:spPr>
      </p:pic>
    </p:spTree>
    <p:extLst>
      <p:ext uri="{BB962C8B-B14F-4D97-AF65-F5344CB8AC3E}">
        <p14:creationId xmlns:p14="http://schemas.microsoft.com/office/powerpoint/2010/main" val="416124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historical photo dark">
    <p:spTree>
      <p:nvGrpSpPr>
        <p:cNvPr id="1" name=""/>
        <p:cNvGrpSpPr/>
        <p:nvPr/>
      </p:nvGrpSpPr>
      <p:grpSpPr>
        <a:xfrm>
          <a:off x="0" y="0"/>
          <a:ext cx="0" cy="0"/>
          <a:chOff x="0" y="0"/>
          <a:chExt cx="0" cy="0"/>
        </a:xfrm>
      </p:grpSpPr>
      <p:pic>
        <p:nvPicPr>
          <p:cNvPr id="7" name="Picture 6" descr="A person standing in front of a classroom&#10;&#10;Description automatically generated">
            <a:extLst>
              <a:ext uri="{FF2B5EF4-FFF2-40B4-BE49-F238E27FC236}">
                <a16:creationId xmlns:a16="http://schemas.microsoft.com/office/drawing/2014/main" id="{15457005-61B3-6C01-1A1C-E7C44FEF776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 y="-21574"/>
            <a:ext cx="12191999" cy="6901141"/>
          </a:xfrm>
          <a:prstGeom prst="rect">
            <a:avLst/>
          </a:prstGeom>
        </p:spPr>
      </p:pic>
      <p:sp>
        <p:nvSpPr>
          <p:cNvPr id="4" name="Rectangle 3">
            <a:extLst>
              <a:ext uri="{FF2B5EF4-FFF2-40B4-BE49-F238E27FC236}">
                <a16:creationId xmlns:a16="http://schemas.microsoft.com/office/drawing/2014/main" id="{2D02ED31-2AB0-E66A-20AD-67522D7B66EF}"/>
              </a:ext>
            </a:extLst>
          </p:cNvPr>
          <p:cNvSpPr/>
          <p:nvPr userDrawn="1"/>
        </p:nvSpPr>
        <p:spPr>
          <a:xfrm>
            <a:off x="-2" y="-21573"/>
            <a:ext cx="12192002" cy="6901143"/>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1D7CB1B1-60D0-BAE6-82BD-A826D057472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D4571C6-CE19-3A02-D5BC-53C1EEE71B4C}"/>
              </a:ext>
            </a:extLst>
          </p:cNvPr>
          <p:cNvCxnSpPr>
            <a:cxnSpLocks/>
          </p:cNvCxnSpPr>
          <p:nvPr userDrawn="1"/>
        </p:nvCxnSpPr>
        <p:spPr>
          <a:xfrm>
            <a:off x="0" y="6448163"/>
            <a:ext cx="12192000" cy="0"/>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20" name="Title Placeholder 1">
            <a:extLst>
              <a:ext uri="{FF2B5EF4-FFF2-40B4-BE49-F238E27FC236}">
                <a16:creationId xmlns:a16="http://schemas.microsoft.com/office/drawing/2014/main" id="{AB76F1FB-A920-808D-8D74-59B616829726}"/>
              </a:ext>
            </a:extLst>
          </p:cNvPr>
          <p:cNvSpPr>
            <a:spLocks noGrp="1"/>
          </p:cNvSpPr>
          <p:nvPr>
            <p:ph type="title" hasCustomPrompt="1"/>
          </p:nvPr>
        </p:nvSpPr>
        <p:spPr>
          <a:xfrm>
            <a:off x="524274" y="365142"/>
            <a:ext cx="9138221" cy="645186"/>
          </a:xfrm>
          <a:prstGeom prst="rect">
            <a:avLst/>
          </a:prstGeom>
        </p:spPr>
        <p:txBody>
          <a:bodyPr vert="horz" lIns="91440" tIns="0" rIns="0" bIns="0" rtlCol="0" anchor="b" anchorCtr="0">
            <a:normAutofit/>
          </a:bodyPr>
          <a:lstStyle>
            <a:lvl1pPr>
              <a:defRPr sz="3000" b="1" i="0" spc="0">
                <a:solidFill>
                  <a:srgbClr val="FFFFFF"/>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6418878B-EA57-E6F4-E2F6-428399919095}"/>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35891BD5-1A5A-4F83-2A7D-150054081D58}"/>
              </a:ext>
            </a:extLst>
          </p:cNvPr>
          <p:cNvSpPr>
            <a:spLocks noGrp="1"/>
          </p:cNvSpPr>
          <p:nvPr>
            <p:ph idx="10" hasCustomPrompt="1"/>
          </p:nvPr>
        </p:nvSpPr>
        <p:spPr>
          <a:xfrm>
            <a:off x="524273" y="1371601"/>
            <a:ext cx="7498080" cy="482739"/>
          </a:xfrm>
          <a:prstGeom prst="rect">
            <a:avLst/>
          </a:prstGeom>
        </p:spPr>
        <p:txBody>
          <a:bodyPr vert="horz" lIns="91440" tIns="0" rIns="0" bIns="0" rtlCol="0">
            <a:normAutofit/>
          </a:bodyPr>
          <a:lstStyle>
            <a:lvl1pPr marL="0" indent="0">
              <a:lnSpc>
                <a:spcPct val="100000"/>
              </a:lnSpc>
              <a:spcBef>
                <a:spcPts val="0"/>
              </a:spcBef>
              <a:spcAft>
                <a:spcPts val="600"/>
              </a:spcAft>
              <a:buClr>
                <a:srgbClr val="009CBD"/>
              </a:buClr>
              <a:buFont typeface="Arial" panose="020B0604020202020204" pitchFamily="34" charset="0"/>
              <a:buNone/>
              <a:defRPr sz="1800" b="1" i="0">
                <a:solidFill>
                  <a:srgbClr val="FFFFFF"/>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dirty="0"/>
              <a:t>Edit Master text styles</a:t>
            </a:r>
          </a:p>
        </p:txBody>
      </p:sp>
      <p:sp>
        <p:nvSpPr>
          <p:cNvPr id="25" name="Text Placeholder 2">
            <a:extLst>
              <a:ext uri="{FF2B5EF4-FFF2-40B4-BE49-F238E27FC236}">
                <a16:creationId xmlns:a16="http://schemas.microsoft.com/office/drawing/2014/main" id="{D62CB588-CDBF-4424-B4DC-5F900F6AB2FD}"/>
              </a:ext>
            </a:extLst>
          </p:cNvPr>
          <p:cNvSpPr>
            <a:spLocks noGrp="1"/>
          </p:cNvSpPr>
          <p:nvPr>
            <p:ph idx="1" hasCustomPrompt="1"/>
          </p:nvPr>
        </p:nvSpPr>
        <p:spPr>
          <a:xfrm>
            <a:off x="524273" y="2102529"/>
            <a:ext cx="7498080" cy="4085525"/>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5AC6327B-08D1-9B08-C13C-F0716F94C3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273" y="6642653"/>
            <a:ext cx="1371600" cy="92581"/>
          </a:xfrm>
          <a:prstGeom prst="rect">
            <a:avLst/>
          </a:prstGeom>
        </p:spPr>
      </p:pic>
    </p:spTree>
    <p:extLst>
      <p:ext uri="{BB962C8B-B14F-4D97-AF65-F5344CB8AC3E}">
        <p14:creationId xmlns:p14="http://schemas.microsoft.com/office/powerpoint/2010/main" val="31161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567399"/>
      </p:ext>
    </p:extLst>
  </p:cSld>
  <p:clrMap bg1="lt1" tx1="dk1" bg2="lt2" tx2="dk2" accent1="accent1" accent2="accent2" accent3="accent3" accent4="accent4" accent5="accent5" accent6="accent6" hlink="hlink" folHlink="folHlink"/>
  <p:sldLayoutIdLst>
    <p:sldLayoutId id="2147483892" r:id="rId1"/>
    <p:sldLayoutId id="2147483913" r:id="rId2"/>
    <p:sldLayoutId id="2147483917" r:id="rId3"/>
    <p:sldLayoutId id="2147483914" r:id="rId4"/>
    <p:sldLayoutId id="2147483915" r:id="rId5"/>
    <p:sldLayoutId id="2147483916" r:id="rId6"/>
    <p:sldLayoutId id="2147483918" r:id="rId7"/>
    <p:sldLayoutId id="2147483902" r:id="rId8"/>
    <p:sldLayoutId id="2147483834" r:id="rId9"/>
    <p:sldLayoutId id="2147483904" r:id="rId10"/>
    <p:sldLayoutId id="2147483815" r:id="rId11"/>
    <p:sldLayoutId id="2147483809" r:id="rId12"/>
    <p:sldLayoutId id="2147483920" r:id="rId13"/>
  </p:sldLayoutIdLst>
  <p:hf hdr="0" ftr="0" dt="0"/>
  <p:txStyles>
    <p:titleStyle>
      <a:lvl1pPr algn="l" defTabSz="914400" rtl="0" eaLnBrk="1" latinLnBrk="0" hangingPunct="1">
        <a:lnSpc>
          <a:spcPct val="90000"/>
        </a:lnSpc>
        <a:spcBef>
          <a:spcPct val="0"/>
        </a:spcBef>
        <a:buNone/>
        <a:defRPr sz="5000" b="1" kern="1200">
          <a:solidFill>
            <a:srgbClr val="355376"/>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53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53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537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bentley.edu/news/bentley-named-top-university-long-term-return-investment" TargetMode="External"/><Relationship Id="rId7" Type="http://schemas.openxmlformats.org/officeDocument/2006/relationships/hyperlink" Target="https://www.bentley.edu/news/new-york-times-ranks-bentley-no-4-nation-earning-after-graduation" TargetMode="External"/><Relationship Id="rId2" Type="http://schemas.openxmlformats.org/officeDocument/2006/relationships/hyperlink" Target="https://www.princetonreview.com/college-rankings/?rankings=best-career-services" TargetMode="External"/><Relationship Id="rId1" Type="http://schemas.openxmlformats.org/officeDocument/2006/relationships/slideLayout" Target="../slideLayouts/slideLayout13.xml"/><Relationship Id="rId6" Type="http://schemas.openxmlformats.org/officeDocument/2006/relationships/hyperlink" Target="https://money.com/best-colleges/profile/bentley-university/" TargetMode="External"/><Relationship Id="rId5" Type="http://schemas.openxmlformats.org/officeDocument/2006/relationships/hyperlink" Target="https://www.usnews.com/best-colleges/rankings/regional-universities-north/innovative" TargetMode="External"/><Relationship Id="rId10" Type="http://schemas.openxmlformats.org/officeDocument/2006/relationships/image" Target="../media/image18.png"/><Relationship Id="rId4" Type="http://schemas.openxmlformats.org/officeDocument/2006/relationships/hyperlink" Target="https://www.bentley.edu/news/wall-street-journal-ranks-bentley-11th-best-college-us#:~:text=Wall%20Street%20Journal%20Ranks%20Bentley%20University%2011th%20Best%20College%20in%20United%20States" TargetMode="Externa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C10188-352C-EB0A-F97D-1D100A46950F}"/>
              </a:ext>
            </a:extLst>
          </p:cNvPr>
          <p:cNvSpPr txBox="1"/>
          <p:nvPr/>
        </p:nvSpPr>
        <p:spPr>
          <a:xfrm>
            <a:off x="293903" y="539013"/>
            <a:ext cx="8973547" cy="553998"/>
          </a:xfrm>
          <a:prstGeom prst="rect">
            <a:avLst/>
          </a:prstGeom>
          <a:noFill/>
        </p:spPr>
        <p:txBody>
          <a:bodyPr wrap="none" rtlCol="0">
            <a:spAutoFit/>
          </a:bodyPr>
          <a:lstStyle/>
          <a:p>
            <a:r>
              <a:rPr lang="en-US" sz="3000" dirty="0">
                <a:latin typeface="Arial Black" panose="020B0A04020102020204" pitchFamily="34" charset="0"/>
              </a:rPr>
              <a:t>Presentation Guide | About Bentley Slides</a:t>
            </a:r>
          </a:p>
        </p:txBody>
      </p:sp>
      <p:sp>
        <p:nvSpPr>
          <p:cNvPr id="12" name="TextBox 11">
            <a:extLst>
              <a:ext uri="{FF2B5EF4-FFF2-40B4-BE49-F238E27FC236}">
                <a16:creationId xmlns:a16="http://schemas.microsoft.com/office/drawing/2014/main" id="{CB5874EF-7C2A-78F5-F08F-8AFA010050EF}"/>
              </a:ext>
            </a:extLst>
          </p:cNvPr>
          <p:cNvSpPr txBox="1"/>
          <p:nvPr/>
        </p:nvSpPr>
        <p:spPr>
          <a:xfrm>
            <a:off x="293903" y="1343025"/>
            <a:ext cx="7495954" cy="1277273"/>
          </a:xfrm>
          <a:prstGeom prst="rect">
            <a:avLst/>
          </a:prstGeom>
          <a:solidFill>
            <a:srgbClr val="FFC000"/>
          </a:solidFill>
        </p:spPr>
        <p:txBody>
          <a:bodyPr wrap="square" rtlCol="0">
            <a:spAutoFit/>
          </a:bodyPr>
          <a:lstStyle/>
          <a:p>
            <a:r>
              <a:rPr lang="en-US" sz="1100" b="1" i="1" dirty="0"/>
              <a:t>This slide deck includes several slides that may be helpful if you need to include some “about Bentley” information in a presentation to an outside audience.</a:t>
            </a:r>
          </a:p>
          <a:p>
            <a:endParaRPr lang="en-US" sz="1100" b="1" i="1" dirty="0"/>
          </a:p>
          <a:p>
            <a:r>
              <a:rPr lang="en-US" sz="1100" b="1" i="1" dirty="0"/>
              <a:t>These slides were updated in August 2025. Please be sure to check Bentley.edu to confirm any rankings or salary data for graduates before using these slides.</a:t>
            </a:r>
          </a:p>
          <a:p>
            <a:endParaRPr lang="en-US" sz="1100" b="1" i="1" dirty="0"/>
          </a:p>
          <a:p>
            <a:r>
              <a:rPr lang="en-US" sz="1100" b="1" i="1" dirty="0"/>
              <a:t>To access the full Bentley-branded PowerPoint template, please visit Bentley.edu/brand/resources.</a:t>
            </a:r>
          </a:p>
        </p:txBody>
      </p:sp>
    </p:spTree>
    <p:extLst>
      <p:ext uri="{BB962C8B-B14F-4D97-AF65-F5344CB8AC3E}">
        <p14:creationId xmlns:p14="http://schemas.microsoft.com/office/powerpoint/2010/main" val="188610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5931-186F-BAAA-AE15-77C49A7FBF15}"/>
              </a:ext>
            </a:extLst>
          </p:cNvPr>
          <p:cNvSpPr>
            <a:spLocks noGrp="1"/>
          </p:cNvSpPr>
          <p:nvPr>
            <p:ph type="title"/>
          </p:nvPr>
        </p:nvSpPr>
        <p:spPr/>
        <p:txBody>
          <a:bodyPr/>
          <a:lstStyle/>
          <a:p>
            <a:r>
              <a:rPr lang="en-US" dirty="0">
                <a:solidFill>
                  <a:srgbClr val="355376"/>
                </a:solidFill>
              </a:rPr>
              <a:t>The History of Bentley University</a:t>
            </a:r>
            <a:endParaRPr lang="en-US" dirty="0"/>
          </a:p>
        </p:txBody>
      </p:sp>
      <p:sp>
        <p:nvSpPr>
          <p:cNvPr id="3" name="Content Placeholder 2">
            <a:extLst>
              <a:ext uri="{FF2B5EF4-FFF2-40B4-BE49-F238E27FC236}">
                <a16:creationId xmlns:a16="http://schemas.microsoft.com/office/drawing/2014/main" id="{C2BD07F7-9FF2-C4A8-595E-3EB6EED037C7}"/>
              </a:ext>
            </a:extLst>
          </p:cNvPr>
          <p:cNvSpPr>
            <a:spLocks noGrp="1"/>
          </p:cNvSpPr>
          <p:nvPr>
            <p:ph idx="10"/>
          </p:nvPr>
        </p:nvSpPr>
        <p:spPr/>
        <p:txBody>
          <a:bodyPr/>
          <a:lstStyle/>
          <a:p>
            <a:r>
              <a:rPr lang="en-US" sz="1800" dirty="0"/>
              <a:t>More Than a Century of Reinventing Business Education</a:t>
            </a:r>
          </a:p>
        </p:txBody>
      </p:sp>
      <p:sp>
        <p:nvSpPr>
          <p:cNvPr id="4" name="Content Placeholder 3">
            <a:extLst>
              <a:ext uri="{FF2B5EF4-FFF2-40B4-BE49-F238E27FC236}">
                <a16:creationId xmlns:a16="http://schemas.microsoft.com/office/drawing/2014/main" id="{61B59C4E-4372-612F-600E-E368B200C9B2}"/>
              </a:ext>
            </a:extLst>
          </p:cNvPr>
          <p:cNvSpPr>
            <a:spLocks noGrp="1"/>
          </p:cNvSpPr>
          <p:nvPr>
            <p:ph idx="1"/>
          </p:nvPr>
        </p:nvSpPr>
        <p:spPr>
          <a:xfrm>
            <a:off x="524273" y="2215612"/>
            <a:ext cx="6206136" cy="4023141"/>
          </a:xfrm>
        </p:spPr>
        <p:txBody>
          <a:bodyPr/>
          <a:lstStyle/>
          <a:p>
            <a:pPr marL="0" indent="0" algn="l">
              <a:lnSpc>
                <a:spcPct val="120000"/>
              </a:lnSpc>
              <a:spcAft>
                <a:spcPts val="1800"/>
              </a:spcAft>
              <a:buNone/>
            </a:pPr>
            <a:r>
              <a:rPr lang="en-US" b="0" i="0" dirty="0">
                <a:solidFill>
                  <a:srgbClr val="585858"/>
                </a:solidFill>
                <a:effectLst/>
                <a:latin typeface="arial" panose="020B0604020202020204" pitchFamily="34" charset="0"/>
              </a:rPr>
              <a:t>When Harry C. Bentley first convened a class of 30 students on Huntington Avenue in Boston in 1917, his goal was to educate the next generation of accountants. Since opening our doors over 100 years ago, Bentley University has continuously reinvented business education and grown from those humble beginnings to become one of the top business universities in the U.S. </a:t>
            </a:r>
          </a:p>
          <a:p>
            <a:pPr marL="0" indent="0" algn="l">
              <a:lnSpc>
                <a:spcPct val="120000"/>
              </a:lnSpc>
              <a:spcAft>
                <a:spcPts val="1800"/>
              </a:spcAft>
              <a:buNone/>
            </a:pPr>
            <a:r>
              <a:rPr lang="en-US" b="0" i="0" dirty="0">
                <a:solidFill>
                  <a:srgbClr val="585858"/>
                </a:solidFill>
                <a:effectLst/>
                <a:latin typeface="arial" panose="020B0604020202020204" pitchFamily="34" charset="0"/>
              </a:rPr>
              <a:t>As a transformative lifelong-learning community, we prepare over 5,000 undergraduate and postgraduate students each year to use their business know-how to make a positive difference in the world. With a community of over 65,000 proud Falcon alumni, the impacts of a Bentley education stretch around the globe.</a:t>
            </a:r>
          </a:p>
          <a:p>
            <a:pPr marL="0" indent="0">
              <a:buNone/>
            </a:pPr>
            <a:endParaRPr lang="en-US" dirty="0"/>
          </a:p>
        </p:txBody>
      </p:sp>
    </p:spTree>
    <p:extLst>
      <p:ext uri="{BB962C8B-B14F-4D97-AF65-F5344CB8AC3E}">
        <p14:creationId xmlns:p14="http://schemas.microsoft.com/office/powerpoint/2010/main" val="300884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8401-6C89-9430-8451-987BB11958F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F0E53D4-3C9A-A3AE-85D1-7D05A86EBD7C}"/>
              </a:ext>
            </a:extLst>
          </p:cNvPr>
          <p:cNvSpPr>
            <a:spLocks noGrp="1"/>
          </p:cNvSpPr>
          <p:nvPr>
            <p:ph type="title"/>
          </p:nvPr>
        </p:nvSpPr>
        <p:spPr>
          <a:xfrm>
            <a:off x="835174" y="1527673"/>
            <a:ext cx="9425246" cy="966332"/>
          </a:xfrm>
        </p:spPr>
        <p:txBody>
          <a:bodyPr>
            <a:normAutofit/>
          </a:bodyPr>
          <a:lstStyle/>
          <a:p>
            <a:r>
              <a:rPr lang="en-US" dirty="0"/>
              <a:t>Why Bentley?</a:t>
            </a:r>
          </a:p>
        </p:txBody>
      </p:sp>
      <p:sp>
        <p:nvSpPr>
          <p:cNvPr id="5" name="TextBox 4">
            <a:extLst>
              <a:ext uri="{FF2B5EF4-FFF2-40B4-BE49-F238E27FC236}">
                <a16:creationId xmlns:a16="http://schemas.microsoft.com/office/drawing/2014/main" id="{2BEA5434-8F6E-CF7A-65A1-572AFE4A12FF}"/>
              </a:ext>
            </a:extLst>
          </p:cNvPr>
          <p:cNvSpPr txBox="1"/>
          <p:nvPr/>
        </p:nvSpPr>
        <p:spPr>
          <a:xfrm>
            <a:off x="835173" y="2535861"/>
            <a:ext cx="4459841" cy="3023200"/>
          </a:xfrm>
          <a:prstGeom prst="rect">
            <a:avLst/>
          </a:prstGeom>
          <a:noFill/>
        </p:spPr>
        <p:txBody>
          <a:bodyPr wrap="square" rtlCol="0">
            <a:spAutoFit/>
          </a:bodyPr>
          <a:lstStyle/>
          <a:p>
            <a:pPr>
              <a:lnSpc>
                <a:spcPct val="120000"/>
              </a:lnSpc>
            </a:pPr>
            <a:r>
              <a:rPr lang="en-US" sz="1400" b="1" dirty="0">
                <a:solidFill>
                  <a:srgbClr val="FFCC33"/>
                </a:solidFill>
                <a:latin typeface="Arial" panose="020B0604020202020204" pitchFamily="34" charset="0"/>
                <a:cs typeface="Arial" panose="020B0604020202020204" pitchFamily="34" charset="0"/>
              </a:rPr>
              <a:t>Bentley University </a:t>
            </a:r>
            <a:r>
              <a:rPr lang="en-US" sz="1200" b="0" i="0" dirty="0">
                <a:solidFill>
                  <a:schemeClr val="bg1"/>
                </a:solidFill>
                <a:effectLst/>
                <a:latin typeface="arial" panose="020B0604020202020204" pitchFamily="34" charset="0"/>
              </a:rPr>
              <a:t>believes good business can impact more than the bottom line -- it can change the world. Bentley is a community of future business leaders who will deliver value in the marketplace and lasting positive effects for society. The university’s students are highly sought after, its faculty apply innovative research to real-world problems, and its alumni lead organizations around the world. Bentley educates the head and the heart with an innovative, technology-focused education that integrates the best of business and the arts and sciences and prepares the business leaders of tomorrow to lead successful, rewarding careers. </a:t>
            </a:r>
          </a:p>
          <a:p>
            <a:pPr>
              <a:lnSpc>
                <a:spcPct val="120000"/>
              </a:lnSpc>
            </a:pPr>
            <a:endParaRPr lang="en-US" sz="1200" dirty="0">
              <a:solidFill>
                <a:schemeClr val="bg1"/>
              </a:solidFill>
              <a:latin typeface="arial" panose="020B0604020202020204" pitchFamily="34" charset="0"/>
              <a:cs typeface="Arial" panose="020B0604020202020204" pitchFamily="34" charset="0"/>
            </a:endParaRPr>
          </a:p>
          <a:p>
            <a:pPr>
              <a:lnSpc>
                <a:spcPct val="120000"/>
              </a:lnSpc>
            </a:pPr>
            <a:r>
              <a:rPr lang="en-US" sz="1400" b="1" dirty="0">
                <a:solidFill>
                  <a:srgbClr val="FFCF05"/>
                </a:solidFill>
                <a:latin typeface="Arial" panose="020B0604020202020204" pitchFamily="34" charset="0"/>
                <a:cs typeface="Arial" panose="020B0604020202020204" pitchFamily="34" charset="0"/>
              </a:rPr>
              <a:t>It’s just good business.</a:t>
            </a:r>
          </a:p>
        </p:txBody>
      </p:sp>
    </p:spTree>
    <p:extLst>
      <p:ext uri="{BB962C8B-B14F-4D97-AF65-F5344CB8AC3E}">
        <p14:creationId xmlns:p14="http://schemas.microsoft.com/office/powerpoint/2010/main" val="308878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E7A4-A587-8BD8-80FE-754DD3BF547C}"/>
              </a:ext>
            </a:extLst>
          </p:cNvPr>
          <p:cNvSpPr>
            <a:spLocks noGrp="1"/>
          </p:cNvSpPr>
          <p:nvPr>
            <p:ph type="title"/>
          </p:nvPr>
        </p:nvSpPr>
        <p:spPr/>
        <p:txBody>
          <a:bodyPr>
            <a:noAutofit/>
          </a:bodyPr>
          <a:lstStyle/>
          <a:p>
            <a:r>
              <a:rPr lang="en-US" sz="2400"/>
              <a:t>Bentley University is where good business begins</a:t>
            </a:r>
            <a:endParaRPr lang="en-US" sz="2400" dirty="0"/>
          </a:p>
        </p:txBody>
      </p:sp>
      <p:sp>
        <p:nvSpPr>
          <p:cNvPr id="3" name="Content Placeholder 2">
            <a:extLst>
              <a:ext uri="{FF2B5EF4-FFF2-40B4-BE49-F238E27FC236}">
                <a16:creationId xmlns:a16="http://schemas.microsoft.com/office/drawing/2014/main" id="{9CEE30C5-46CF-063F-5F43-DD59051CF4BF}"/>
              </a:ext>
            </a:extLst>
          </p:cNvPr>
          <p:cNvSpPr>
            <a:spLocks noGrp="1"/>
          </p:cNvSpPr>
          <p:nvPr>
            <p:ph idx="1"/>
          </p:nvPr>
        </p:nvSpPr>
        <p:spPr>
          <a:xfrm>
            <a:off x="524274" y="1468781"/>
            <a:ext cx="7024192" cy="4921386"/>
          </a:xfrm>
        </p:spPr>
        <p:txBody>
          <a:bodyPr tIns="91440" numCol="2" spcCol="365760">
            <a:normAutofit fontScale="92500" lnSpcReduction="20000"/>
          </a:bodyPr>
          <a:lstStyle/>
          <a:p>
            <a:pPr marL="0" indent="0">
              <a:buNone/>
            </a:pPr>
            <a:r>
              <a:rPr lang="en-US" sz="1700" b="1" dirty="0">
                <a:solidFill>
                  <a:srgbClr val="FD6F50"/>
                </a:solidFill>
              </a:rPr>
              <a:t>FORCES OF POSITIVE CHANGE</a:t>
            </a:r>
          </a:p>
          <a:p>
            <a:pPr marL="0" indent="0">
              <a:buNone/>
            </a:pPr>
            <a:r>
              <a:rPr lang="en-US" dirty="0"/>
              <a:t>Bentley University has a clarity of purpose and an unwavering commitment to making a tangible difference. The successful business leaders of tomorrow will be expected to deliver real-time value in the marketplace as well as lasting positive outcomes for society. We are a community who will drive that positive impact — and the future of business.</a:t>
            </a:r>
          </a:p>
          <a:p>
            <a:pPr marL="0" indent="0">
              <a:buNone/>
            </a:pPr>
            <a:endParaRPr lang="en-US" sz="1800" b="1" dirty="0">
              <a:solidFill>
                <a:schemeClr val="accent3"/>
              </a:solidFill>
            </a:endParaRPr>
          </a:p>
          <a:p>
            <a:pPr marL="0" indent="0">
              <a:buNone/>
            </a:pPr>
            <a:r>
              <a:rPr lang="en-US" sz="1700" b="1" dirty="0">
                <a:solidFill>
                  <a:schemeClr val="accent3"/>
                </a:solidFill>
              </a:rPr>
              <a:t>UNPARALLELED IMPACT</a:t>
            </a:r>
          </a:p>
          <a:p>
            <a:pPr marL="0" indent="0">
              <a:buNone/>
            </a:pPr>
            <a:r>
              <a:rPr lang="en-US" dirty="0"/>
              <a:t>Bentley University understands impact — it’s woven into everything we do. Since our founding days, this institution has maintained a resolute, comprehensive and sustained commitment to success and outcomes. It’s our core competence — and core promise. Students, faculty and staff come to Bentley with life-changing aspirations and achieve their goals here.</a:t>
            </a:r>
          </a:p>
          <a:p>
            <a:pPr marL="0" indent="0">
              <a:buNone/>
            </a:pPr>
            <a:r>
              <a:rPr lang="en-US" sz="1700" b="1" dirty="0">
                <a:solidFill>
                  <a:schemeClr val="accent2"/>
                </a:solidFill>
              </a:rPr>
              <a:t>HOLISTIC BUSINESS EDUCATION</a:t>
            </a:r>
          </a:p>
          <a:p>
            <a:pPr marL="0" indent="0">
              <a:buNone/>
            </a:pPr>
            <a:r>
              <a:rPr lang="en-US" dirty="0"/>
              <a:t>In a world marked by seismic change and grand challenges, Bentley University cultivates an environment that fosters ethical and moral principles, nurturing the development of well-rounded leaders poised to make an impact on the world stage. We deliver a highly innovative, technology-infused, future-focused business education and scholarship. With multidisciplinary academic programs, corporate collaborations and real-world partnerships, Bentley educates the head and heart with the best of business and the arts and sciences — and prepares the leaders of tomorrow to meet any challenge the global economy may bring.</a:t>
            </a:r>
          </a:p>
          <a:p>
            <a:pPr marL="0" indent="0">
              <a:buNone/>
            </a:pPr>
            <a:endParaRPr lang="en-US" sz="1800" b="0" i="0" u="none" strike="noStrike" baseline="0" dirty="0">
              <a:solidFill>
                <a:srgbClr val="00A6FF"/>
              </a:solidFill>
              <a:latin typeface="HelveticaNeueLTStd-Roman"/>
            </a:endParaRPr>
          </a:p>
          <a:p>
            <a:pPr marL="0" indent="0">
              <a:buNone/>
            </a:pPr>
            <a:r>
              <a:rPr lang="en-US" sz="1900" b="1" i="0" u="none" strike="noStrike" baseline="0" dirty="0">
                <a:solidFill>
                  <a:schemeClr val="tx1"/>
                </a:solidFill>
              </a:rPr>
              <a:t>Good business impacts the bottom line — and the world.</a:t>
            </a:r>
            <a:endParaRPr lang="en-US" sz="1700" b="1" dirty="0">
              <a:solidFill>
                <a:schemeClr val="tx1"/>
              </a:solidFill>
            </a:endParaRPr>
          </a:p>
        </p:txBody>
      </p:sp>
    </p:spTree>
    <p:extLst>
      <p:ext uri="{BB962C8B-B14F-4D97-AF65-F5344CB8AC3E}">
        <p14:creationId xmlns:p14="http://schemas.microsoft.com/office/powerpoint/2010/main" val="287736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04B4B-13FD-863E-A07B-90424BA14E37}"/>
              </a:ext>
            </a:extLst>
          </p:cNvPr>
          <p:cNvSpPr>
            <a:spLocks noGrp="1"/>
          </p:cNvSpPr>
          <p:nvPr>
            <p:ph idx="1"/>
          </p:nvPr>
        </p:nvSpPr>
        <p:spPr>
          <a:xfrm>
            <a:off x="524273" y="1355012"/>
            <a:ext cx="9138221" cy="4737432"/>
          </a:xfrm>
          <a:prstGeom prst="rect">
            <a:avLst/>
          </a:prstGeom>
        </p:spPr>
        <p:txBody>
          <a:bodyPr>
            <a:normAutofit fontScale="85000" lnSpcReduction="20000"/>
          </a:bodyPr>
          <a:lstStyle/>
          <a:p>
            <a:pPr>
              <a:lnSpc>
                <a:spcPct val="130000"/>
              </a:lnSpc>
              <a:spcAft>
                <a:spcPts val="2400"/>
              </a:spcAft>
            </a:pPr>
            <a:r>
              <a:rPr lang="en-US" sz="2000" b="1" dirty="0">
                <a:solidFill>
                  <a:srgbClr val="FFCF05"/>
                </a:solidFill>
              </a:rPr>
              <a:t>#1 Best Career Services</a:t>
            </a:r>
            <a:br>
              <a:rPr lang="en-US" sz="2800" b="1" dirty="0">
                <a:solidFill>
                  <a:srgbClr val="F0B72C"/>
                </a:solidFill>
              </a:rPr>
            </a:br>
            <a:r>
              <a:rPr lang="en-US" sz="1800" dirty="0">
                <a:hlinkClick r:id="rId2"/>
              </a:rPr>
              <a:t>US News Best Colleges 2026</a:t>
            </a:r>
            <a:endParaRPr lang="en-US" sz="1800" dirty="0"/>
          </a:p>
          <a:p>
            <a:pPr>
              <a:lnSpc>
                <a:spcPct val="130000"/>
              </a:lnSpc>
              <a:spcAft>
                <a:spcPts val="2400"/>
              </a:spcAft>
            </a:pPr>
            <a:r>
              <a:rPr lang="en-US" sz="2000" b="1" dirty="0">
                <a:solidFill>
                  <a:srgbClr val="FFCF05"/>
                </a:solidFill>
              </a:rPr>
              <a:t>Top 10 University for 20-Year Return on Investment</a:t>
            </a:r>
            <a:br>
              <a:rPr lang="en-US" sz="2000" dirty="0">
                <a:solidFill>
                  <a:srgbClr val="F0B72C"/>
                </a:solidFill>
              </a:rPr>
            </a:br>
            <a:r>
              <a:rPr lang="en-US" sz="1800" dirty="0">
                <a:hlinkClick r:id="rId3">
                  <a:extLst>
                    <a:ext uri="{A12FA001-AC4F-418D-AE19-62706E023703}">
                      <ahyp:hlinkClr xmlns:ahyp="http://schemas.microsoft.com/office/drawing/2018/hyperlinkcolor" val="tx"/>
                    </a:ext>
                  </a:extLst>
                </a:hlinkClick>
              </a:rPr>
              <a:t>Georgetown University’s Center on Education and the Workforce</a:t>
            </a:r>
            <a:endParaRPr lang="en-US" sz="1800" dirty="0"/>
          </a:p>
          <a:p>
            <a:pPr>
              <a:lnSpc>
                <a:spcPct val="130000"/>
              </a:lnSpc>
              <a:spcAft>
                <a:spcPts val="2400"/>
              </a:spcAft>
            </a:pPr>
            <a:r>
              <a:rPr lang="en-US" sz="1800" b="1" dirty="0">
                <a:solidFill>
                  <a:srgbClr val="FFCF05"/>
                </a:solidFill>
              </a:rPr>
              <a:t>11th Best College in the Country</a:t>
            </a:r>
            <a:br>
              <a:rPr lang="en-US" sz="1800" dirty="0"/>
            </a:br>
            <a:r>
              <a:rPr lang="en-US" sz="1800" dirty="0">
                <a:hlinkClick r:id="rId4"/>
              </a:rPr>
              <a:t>The Wall Street Journal’s 2025 Best Colleges in the US Ranking</a:t>
            </a:r>
            <a:endParaRPr lang="en-US" sz="1800" dirty="0"/>
          </a:p>
          <a:p>
            <a:pPr>
              <a:lnSpc>
                <a:spcPct val="130000"/>
              </a:lnSpc>
              <a:spcAft>
                <a:spcPts val="2400"/>
              </a:spcAft>
              <a:buFont typeface="Wingdings" panose="05000000000000000000" pitchFamily="2" charset="2"/>
              <a:buChar char="§"/>
            </a:pPr>
            <a:r>
              <a:rPr lang="en-US" sz="1800" b="1" dirty="0">
                <a:solidFill>
                  <a:srgbClr val="FFCF05"/>
                </a:solidFill>
              </a:rPr>
              <a:t>Top (1</a:t>
            </a:r>
            <a:r>
              <a:rPr lang="en-US" sz="1800" b="1" baseline="30000" dirty="0">
                <a:solidFill>
                  <a:srgbClr val="FFCF05"/>
                </a:solidFill>
              </a:rPr>
              <a:t>st</a:t>
            </a:r>
            <a:r>
              <a:rPr lang="en-US" sz="1800" b="1" dirty="0">
                <a:solidFill>
                  <a:srgbClr val="FFCF05"/>
                </a:solidFill>
              </a:rPr>
              <a:t>) Regional University in the North</a:t>
            </a:r>
            <a:r>
              <a:rPr lang="en-US" sz="1800" dirty="0">
                <a:solidFill>
                  <a:srgbClr val="FFCF05"/>
                </a:solidFill>
              </a:rPr>
              <a:t> </a:t>
            </a:r>
            <a:br>
              <a:rPr lang="en-US" sz="2100" dirty="0"/>
            </a:br>
            <a:r>
              <a:rPr lang="en-US" sz="1600" dirty="0">
                <a:solidFill>
                  <a:schemeClr val="bg1"/>
                </a:solidFill>
                <a:hlinkClick r:id="rId5">
                  <a:extLst>
                    <a:ext uri="{A12FA001-AC4F-418D-AE19-62706E023703}">
                      <ahyp:hlinkClr xmlns:ahyp="http://schemas.microsoft.com/office/drawing/2018/hyperlinkcolor" val="tx"/>
                    </a:ext>
                  </a:extLst>
                </a:hlinkClick>
              </a:rPr>
              <a:t>US News Best Colleges Rankings 2024</a:t>
            </a:r>
            <a:endParaRPr lang="en-US" sz="1600" dirty="0">
              <a:solidFill>
                <a:schemeClr val="bg1"/>
              </a:solidFill>
            </a:endParaRPr>
          </a:p>
          <a:p>
            <a:pPr>
              <a:lnSpc>
                <a:spcPct val="130000"/>
              </a:lnSpc>
              <a:spcAft>
                <a:spcPts val="2400"/>
              </a:spcAft>
            </a:pPr>
            <a:r>
              <a:rPr lang="en-US" sz="1800" b="1" dirty="0">
                <a:solidFill>
                  <a:srgbClr val="FFCF05"/>
                </a:solidFill>
              </a:rPr>
              <a:t>America's Best Colleges</a:t>
            </a:r>
            <a:br>
              <a:rPr lang="en-US" dirty="0"/>
            </a:br>
            <a:r>
              <a:rPr lang="en-US" dirty="0">
                <a:hlinkClick r:id="rId6"/>
              </a:rPr>
              <a:t>Money Magazine Best Colleges 2024</a:t>
            </a:r>
            <a:endParaRPr lang="en-US" dirty="0"/>
          </a:p>
          <a:p>
            <a:pPr>
              <a:lnSpc>
                <a:spcPct val="130000"/>
              </a:lnSpc>
              <a:spcAft>
                <a:spcPts val="2400"/>
              </a:spcAft>
            </a:pPr>
            <a:r>
              <a:rPr lang="en-US" b="1" dirty="0">
                <a:solidFill>
                  <a:srgbClr val="FFCF05"/>
                </a:solidFill>
              </a:rPr>
              <a:t>Top 5 University for Earnings 10 Years After Graduation </a:t>
            </a:r>
            <a:br>
              <a:rPr lang="en-US" sz="2000" dirty="0">
                <a:solidFill>
                  <a:srgbClr val="F0B72C"/>
                </a:solidFill>
              </a:rPr>
            </a:br>
            <a:r>
              <a:rPr lang="en-US" sz="1400" dirty="0">
                <a:hlinkClick r:id="rId7">
                  <a:extLst>
                    <a:ext uri="{A12FA001-AC4F-418D-AE19-62706E023703}">
                      <ahyp:hlinkClr xmlns:ahyp="http://schemas.microsoft.com/office/drawing/2018/hyperlinkcolor" val="tx"/>
                    </a:ext>
                  </a:extLst>
                </a:hlinkClick>
              </a:rPr>
              <a:t>New York Times College Ranking 2023</a:t>
            </a:r>
            <a:endParaRPr lang="en-US" dirty="0"/>
          </a:p>
        </p:txBody>
      </p:sp>
      <p:sp>
        <p:nvSpPr>
          <p:cNvPr id="2" name="Title 1">
            <a:extLst>
              <a:ext uri="{FF2B5EF4-FFF2-40B4-BE49-F238E27FC236}">
                <a16:creationId xmlns:a16="http://schemas.microsoft.com/office/drawing/2014/main" id="{6F8E537E-4302-57C4-24A7-491FC3DD3078}"/>
              </a:ext>
            </a:extLst>
          </p:cNvPr>
          <p:cNvSpPr>
            <a:spLocks noGrp="1"/>
          </p:cNvSpPr>
          <p:nvPr>
            <p:ph type="title"/>
          </p:nvPr>
        </p:nvSpPr>
        <p:spPr/>
        <p:txBody>
          <a:bodyPr/>
          <a:lstStyle/>
          <a:p>
            <a:r>
              <a:rPr lang="en-US" dirty="0"/>
              <a:t>The Latest Rankings</a:t>
            </a:r>
          </a:p>
        </p:txBody>
      </p:sp>
      <p:grpSp>
        <p:nvGrpSpPr>
          <p:cNvPr id="8" name="Group 7">
            <a:extLst>
              <a:ext uri="{FF2B5EF4-FFF2-40B4-BE49-F238E27FC236}">
                <a16:creationId xmlns:a16="http://schemas.microsoft.com/office/drawing/2014/main" id="{289E49A0-CBB3-BEE3-A29C-349BE2B5EB3E}"/>
              </a:ext>
            </a:extLst>
          </p:cNvPr>
          <p:cNvGrpSpPr/>
          <p:nvPr/>
        </p:nvGrpSpPr>
        <p:grpSpPr>
          <a:xfrm>
            <a:off x="7324043" y="1185212"/>
            <a:ext cx="1987861" cy="2435178"/>
            <a:chOff x="7879374" y="2648197"/>
            <a:chExt cx="1653207" cy="1947554"/>
          </a:xfrm>
        </p:grpSpPr>
        <p:sp>
          <p:nvSpPr>
            <p:cNvPr id="6" name="Rectangle 5">
              <a:extLst>
                <a:ext uri="{FF2B5EF4-FFF2-40B4-BE49-F238E27FC236}">
                  <a16:creationId xmlns:a16="http://schemas.microsoft.com/office/drawing/2014/main" id="{F99CC442-0F74-CD6A-CCA4-B2BB3CA50A10}"/>
                </a:ext>
              </a:extLst>
            </p:cNvPr>
            <p:cNvSpPr/>
            <p:nvPr/>
          </p:nvSpPr>
          <p:spPr>
            <a:xfrm>
              <a:off x="7879375" y="2648197"/>
              <a:ext cx="1653206" cy="1947554"/>
            </a:xfrm>
            <a:prstGeom prst="rect">
              <a:avLst/>
            </a:prstGeom>
            <a:solidFill>
              <a:srgbClr val="002060">
                <a:alpha val="34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white and blue logo with red and blue text&#10;&#10;Description automatically generated">
              <a:extLst>
                <a:ext uri="{FF2B5EF4-FFF2-40B4-BE49-F238E27FC236}">
                  <a16:creationId xmlns:a16="http://schemas.microsoft.com/office/drawing/2014/main" id="{A1A28A00-9663-6E49-2383-5C242CEE3E3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79374" y="2774903"/>
              <a:ext cx="1653206" cy="1653206"/>
            </a:xfrm>
            <a:prstGeom prst="rect">
              <a:avLst/>
            </a:prstGeom>
          </p:spPr>
        </p:pic>
      </p:grpSp>
      <p:grpSp>
        <p:nvGrpSpPr>
          <p:cNvPr id="12" name="Group 11">
            <a:extLst>
              <a:ext uri="{FF2B5EF4-FFF2-40B4-BE49-F238E27FC236}">
                <a16:creationId xmlns:a16="http://schemas.microsoft.com/office/drawing/2014/main" id="{450D3B29-2393-C17B-54E5-8DCAB6F20950}"/>
              </a:ext>
            </a:extLst>
          </p:cNvPr>
          <p:cNvGrpSpPr/>
          <p:nvPr/>
        </p:nvGrpSpPr>
        <p:grpSpPr>
          <a:xfrm>
            <a:off x="9655156" y="1185212"/>
            <a:ext cx="2012570" cy="2435178"/>
            <a:chOff x="9655156" y="993822"/>
            <a:chExt cx="2012570" cy="2435178"/>
          </a:xfrm>
        </p:grpSpPr>
        <p:sp>
          <p:nvSpPr>
            <p:cNvPr id="7" name="Rectangle 6">
              <a:extLst>
                <a:ext uri="{FF2B5EF4-FFF2-40B4-BE49-F238E27FC236}">
                  <a16:creationId xmlns:a16="http://schemas.microsoft.com/office/drawing/2014/main" id="{A1E7AD7E-5C26-70A3-55A0-9486B3961FC1}"/>
                </a:ext>
              </a:extLst>
            </p:cNvPr>
            <p:cNvSpPr/>
            <p:nvPr/>
          </p:nvSpPr>
          <p:spPr>
            <a:xfrm>
              <a:off x="9655156" y="993822"/>
              <a:ext cx="1987860" cy="2435178"/>
            </a:xfrm>
            <a:prstGeom prst="rect">
              <a:avLst/>
            </a:prstGeom>
            <a:solidFill>
              <a:srgbClr val="002060">
                <a:alpha val="34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college&#10;&#10;Description automatically generated with medium confidence">
              <a:extLst>
                <a:ext uri="{FF2B5EF4-FFF2-40B4-BE49-F238E27FC236}">
                  <a16:creationId xmlns:a16="http://schemas.microsoft.com/office/drawing/2014/main" id="{11B6B681-E4F9-8DBC-EBF9-5301B360125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79866" y="1152252"/>
              <a:ext cx="1987860" cy="2067132"/>
            </a:xfrm>
            <a:prstGeom prst="rect">
              <a:avLst/>
            </a:prstGeom>
          </p:spPr>
        </p:pic>
      </p:grpSp>
      <p:grpSp>
        <p:nvGrpSpPr>
          <p:cNvPr id="13" name="Group 12">
            <a:extLst>
              <a:ext uri="{FF2B5EF4-FFF2-40B4-BE49-F238E27FC236}">
                <a16:creationId xmlns:a16="http://schemas.microsoft.com/office/drawing/2014/main" id="{FFD93947-51D8-6C22-2CA9-2A410401091A}"/>
              </a:ext>
            </a:extLst>
          </p:cNvPr>
          <p:cNvGrpSpPr/>
          <p:nvPr/>
        </p:nvGrpSpPr>
        <p:grpSpPr>
          <a:xfrm>
            <a:off x="8521495" y="3887047"/>
            <a:ext cx="1987860" cy="1786897"/>
            <a:chOff x="8521495" y="3887047"/>
            <a:chExt cx="1987860" cy="1786897"/>
          </a:xfrm>
        </p:grpSpPr>
        <p:sp>
          <p:nvSpPr>
            <p:cNvPr id="11" name="Rectangle 10">
              <a:extLst>
                <a:ext uri="{FF2B5EF4-FFF2-40B4-BE49-F238E27FC236}">
                  <a16:creationId xmlns:a16="http://schemas.microsoft.com/office/drawing/2014/main" id="{5A256E38-6376-700C-802F-E6373D8E9002}"/>
                </a:ext>
              </a:extLst>
            </p:cNvPr>
            <p:cNvSpPr/>
            <p:nvPr/>
          </p:nvSpPr>
          <p:spPr>
            <a:xfrm>
              <a:off x="8521495" y="3887047"/>
              <a:ext cx="1987860" cy="1786897"/>
            </a:xfrm>
            <a:prstGeom prst="rect">
              <a:avLst/>
            </a:prstGeom>
            <a:solidFill>
              <a:srgbClr val="002060">
                <a:alpha val="34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001AD17-86CB-4346-0C12-FE23ABC3BC1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691701" y="4067619"/>
              <a:ext cx="1647449" cy="1380099"/>
            </a:xfrm>
            <a:prstGeom prst="rect">
              <a:avLst/>
            </a:prstGeom>
            <a:ln w="3175">
              <a:solidFill>
                <a:srgbClr val="FFFFFF"/>
              </a:solidFill>
            </a:ln>
          </p:spPr>
        </p:pic>
      </p:grpSp>
    </p:spTree>
    <p:extLst>
      <p:ext uri="{BB962C8B-B14F-4D97-AF65-F5344CB8AC3E}">
        <p14:creationId xmlns:p14="http://schemas.microsoft.com/office/powerpoint/2010/main" val="340852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B7597-54D8-03E9-43C7-17306E4AB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CC79B-B675-9FA3-D8AE-42DD6E9A1075}"/>
              </a:ext>
            </a:extLst>
          </p:cNvPr>
          <p:cNvSpPr>
            <a:spLocks noGrp="1"/>
          </p:cNvSpPr>
          <p:nvPr>
            <p:ph type="title"/>
          </p:nvPr>
        </p:nvSpPr>
        <p:spPr/>
        <p:txBody>
          <a:bodyPr/>
          <a:lstStyle/>
          <a:p>
            <a:r>
              <a:rPr lang="en-US" dirty="0"/>
              <a:t>A National Leader</a:t>
            </a:r>
          </a:p>
        </p:txBody>
      </p:sp>
      <p:grpSp>
        <p:nvGrpSpPr>
          <p:cNvPr id="30" name="Group 29">
            <a:extLst>
              <a:ext uri="{FF2B5EF4-FFF2-40B4-BE49-F238E27FC236}">
                <a16:creationId xmlns:a16="http://schemas.microsoft.com/office/drawing/2014/main" id="{1C499C41-BFD5-27A2-DF78-4B91DA9A97FE}"/>
              </a:ext>
            </a:extLst>
          </p:cNvPr>
          <p:cNvGrpSpPr/>
          <p:nvPr/>
        </p:nvGrpSpPr>
        <p:grpSpPr>
          <a:xfrm>
            <a:off x="524274" y="1663075"/>
            <a:ext cx="2931383" cy="1999846"/>
            <a:chOff x="524274" y="1663075"/>
            <a:chExt cx="2931383" cy="1999846"/>
          </a:xfrm>
        </p:grpSpPr>
        <p:grpSp>
          <p:nvGrpSpPr>
            <p:cNvPr id="12" name="Group 11">
              <a:extLst>
                <a:ext uri="{FF2B5EF4-FFF2-40B4-BE49-F238E27FC236}">
                  <a16:creationId xmlns:a16="http://schemas.microsoft.com/office/drawing/2014/main" id="{5AC4AB8A-3F52-6944-368C-247B4783F425}"/>
                </a:ext>
              </a:extLst>
            </p:cNvPr>
            <p:cNvGrpSpPr/>
            <p:nvPr/>
          </p:nvGrpSpPr>
          <p:grpSpPr>
            <a:xfrm>
              <a:off x="524274" y="1663075"/>
              <a:ext cx="2931383" cy="1999846"/>
              <a:chOff x="2103863" y="1494263"/>
              <a:chExt cx="2051824" cy="2051824"/>
            </a:xfrm>
          </p:grpSpPr>
          <p:sp>
            <p:nvSpPr>
              <p:cNvPr id="13" name="Rectangle 12">
                <a:extLst>
                  <a:ext uri="{FF2B5EF4-FFF2-40B4-BE49-F238E27FC236}">
                    <a16:creationId xmlns:a16="http://schemas.microsoft.com/office/drawing/2014/main" id="{A31717A7-6197-0A04-85B6-BAF9C647B7E4}"/>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E066358-4355-6D61-9654-B89CFD2684A5}"/>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#1</a:t>
                </a:r>
              </a:p>
            </p:txBody>
          </p:sp>
          <p:sp>
            <p:nvSpPr>
              <p:cNvPr id="15" name="TextBox 14">
                <a:extLst>
                  <a:ext uri="{FF2B5EF4-FFF2-40B4-BE49-F238E27FC236}">
                    <a16:creationId xmlns:a16="http://schemas.microsoft.com/office/drawing/2014/main" id="{C0441762-075D-854B-B21A-213C877AC207}"/>
                  </a:ext>
                </a:extLst>
              </p:cNvPr>
              <p:cNvSpPr txBox="1"/>
              <p:nvPr/>
            </p:nvSpPr>
            <p:spPr>
              <a:xfrm>
                <a:off x="2181925" y="2358933"/>
                <a:ext cx="1560415"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Undergraduate Career Services</a:t>
                </a:r>
              </a:p>
            </p:txBody>
          </p:sp>
        </p:grpSp>
        <p:sp>
          <p:nvSpPr>
            <p:cNvPr id="29" name="TextBox 28">
              <a:extLst>
                <a:ext uri="{FF2B5EF4-FFF2-40B4-BE49-F238E27FC236}">
                  <a16:creationId xmlns:a16="http://schemas.microsoft.com/office/drawing/2014/main" id="{64DEC039-AB5C-AF0C-8E5A-935D27823E0D}"/>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The Princeton Review</a:t>
              </a:r>
            </a:p>
          </p:txBody>
        </p:sp>
      </p:grpSp>
      <p:grpSp>
        <p:nvGrpSpPr>
          <p:cNvPr id="31" name="Group 30">
            <a:extLst>
              <a:ext uri="{FF2B5EF4-FFF2-40B4-BE49-F238E27FC236}">
                <a16:creationId xmlns:a16="http://schemas.microsoft.com/office/drawing/2014/main" id="{C16F227D-1582-1D01-C6A9-D8D510B56904}"/>
              </a:ext>
            </a:extLst>
          </p:cNvPr>
          <p:cNvGrpSpPr/>
          <p:nvPr/>
        </p:nvGrpSpPr>
        <p:grpSpPr>
          <a:xfrm>
            <a:off x="3816114" y="1663075"/>
            <a:ext cx="2931383" cy="1999846"/>
            <a:chOff x="524274" y="1663075"/>
            <a:chExt cx="2931383" cy="1999846"/>
          </a:xfrm>
        </p:grpSpPr>
        <p:grpSp>
          <p:nvGrpSpPr>
            <p:cNvPr id="32" name="Group 31">
              <a:extLst>
                <a:ext uri="{FF2B5EF4-FFF2-40B4-BE49-F238E27FC236}">
                  <a16:creationId xmlns:a16="http://schemas.microsoft.com/office/drawing/2014/main" id="{27494004-DF92-B93E-6561-8FC507452A38}"/>
                </a:ext>
              </a:extLst>
            </p:cNvPr>
            <p:cNvGrpSpPr/>
            <p:nvPr/>
          </p:nvGrpSpPr>
          <p:grpSpPr>
            <a:xfrm>
              <a:off x="524274" y="1663075"/>
              <a:ext cx="2931383" cy="1999846"/>
              <a:chOff x="2103863" y="1494263"/>
              <a:chExt cx="2051824" cy="2051824"/>
            </a:xfrm>
          </p:grpSpPr>
          <p:sp>
            <p:nvSpPr>
              <p:cNvPr id="34" name="Rectangle 33">
                <a:extLst>
                  <a:ext uri="{FF2B5EF4-FFF2-40B4-BE49-F238E27FC236}">
                    <a16:creationId xmlns:a16="http://schemas.microsoft.com/office/drawing/2014/main" id="{AE290044-C6F3-AE4F-1589-C5FB456F68F0}"/>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670FA96-B850-B6B5-96A1-C148EC3607C6}"/>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98%</a:t>
                </a:r>
              </a:p>
            </p:txBody>
          </p:sp>
          <p:sp>
            <p:nvSpPr>
              <p:cNvPr id="36" name="TextBox 35">
                <a:extLst>
                  <a:ext uri="{FF2B5EF4-FFF2-40B4-BE49-F238E27FC236}">
                    <a16:creationId xmlns:a16="http://schemas.microsoft.com/office/drawing/2014/main" id="{09FB815D-FC8F-ECFA-3F06-213BD15C841F}"/>
                  </a:ext>
                </a:extLst>
              </p:cNvPr>
              <p:cNvSpPr txBox="1"/>
              <p:nvPr/>
            </p:nvSpPr>
            <p:spPr>
              <a:xfrm>
                <a:off x="2181925" y="2358933"/>
                <a:ext cx="1657353"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Job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Placement Rate</a:t>
                </a:r>
              </a:p>
            </p:txBody>
          </p:sp>
        </p:grpSp>
        <p:sp>
          <p:nvSpPr>
            <p:cNvPr id="33" name="TextBox 32">
              <a:extLst>
                <a:ext uri="{FF2B5EF4-FFF2-40B4-BE49-F238E27FC236}">
                  <a16:creationId xmlns:a16="http://schemas.microsoft.com/office/drawing/2014/main" id="{2ADE4478-F26D-CDA6-421C-24B92841F11C}"/>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Career Services</a:t>
              </a:r>
            </a:p>
          </p:txBody>
        </p:sp>
      </p:grpSp>
      <p:grpSp>
        <p:nvGrpSpPr>
          <p:cNvPr id="37" name="Group 36">
            <a:extLst>
              <a:ext uri="{FF2B5EF4-FFF2-40B4-BE49-F238E27FC236}">
                <a16:creationId xmlns:a16="http://schemas.microsoft.com/office/drawing/2014/main" id="{8E2FD888-288E-5EBF-70BC-7ECD92251CE2}"/>
              </a:ext>
            </a:extLst>
          </p:cNvPr>
          <p:cNvGrpSpPr/>
          <p:nvPr/>
        </p:nvGrpSpPr>
        <p:grpSpPr>
          <a:xfrm>
            <a:off x="2461943" y="3979555"/>
            <a:ext cx="2931383" cy="1999846"/>
            <a:chOff x="524274" y="1663075"/>
            <a:chExt cx="2931383" cy="1999846"/>
          </a:xfrm>
        </p:grpSpPr>
        <p:grpSp>
          <p:nvGrpSpPr>
            <p:cNvPr id="38" name="Group 37">
              <a:extLst>
                <a:ext uri="{FF2B5EF4-FFF2-40B4-BE49-F238E27FC236}">
                  <a16:creationId xmlns:a16="http://schemas.microsoft.com/office/drawing/2014/main" id="{BE056148-F248-317F-180E-33D24726E4F2}"/>
                </a:ext>
              </a:extLst>
            </p:cNvPr>
            <p:cNvGrpSpPr/>
            <p:nvPr/>
          </p:nvGrpSpPr>
          <p:grpSpPr>
            <a:xfrm>
              <a:off x="524274" y="1663075"/>
              <a:ext cx="2931383" cy="1999846"/>
              <a:chOff x="2103863" y="1494263"/>
              <a:chExt cx="2051824" cy="2051824"/>
            </a:xfrm>
          </p:grpSpPr>
          <p:sp>
            <p:nvSpPr>
              <p:cNvPr id="40" name="Rectangle 39">
                <a:extLst>
                  <a:ext uri="{FF2B5EF4-FFF2-40B4-BE49-F238E27FC236}">
                    <a16:creationId xmlns:a16="http://schemas.microsoft.com/office/drawing/2014/main" id="{A3AB2D88-1E6C-DF48-129C-E7DE52F7D6B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BFB6864-7739-89ED-D3C6-E8B2DE1EF802}"/>
                  </a:ext>
                </a:extLst>
              </p:cNvPr>
              <p:cNvSpPr txBox="1"/>
              <p:nvPr/>
            </p:nvSpPr>
            <p:spPr>
              <a:xfrm>
                <a:off x="2181922" y="1561856"/>
                <a:ext cx="1560415"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$73k</a:t>
                </a:r>
              </a:p>
            </p:txBody>
          </p:sp>
          <p:sp>
            <p:nvSpPr>
              <p:cNvPr id="42" name="TextBox 41">
                <a:extLst>
                  <a:ext uri="{FF2B5EF4-FFF2-40B4-BE49-F238E27FC236}">
                    <a16:creationId xmlns:a16="http://schemas.microsoft.com/office/drawing/2014/main" id="{76A16780-5CC2-2840-E189-3B9FFFD4ECE3}"/>
                  </a:ext>
                </a:extLst>
              </p:cNvPr>
              <p:cNvSpPr txBox="1"/>
              <p:nvPr/>
            </p:nvSpPr>
            <p:spPr>
              <a:xfrm>
                <a:off x="2181925" y="2358933"/>
                <a:ext cx="1560415" cy="663130"/>
              </a:xfrm>
              <a:prstGeom prst="rect">
                <a:avLst/>
              </a:prstGeom>
              <a:noFill/>
            </p:spPr>
            <p:txBody>
              <a:bodyPr wrap="square" rtlCol="0">
                <a:spAutoFit/>
              </a:bodyPr>
              <a:lstStyle/>
              <a:p>
                <a:r>
                  <a:rPr lang="en-US" sz="1800" b="1" dirty="0">
                    <a:solidFill>
                      <a:schemeClr val="bg1"/>
                    </a:solidFill>
                    <a:latin typeface="Arial" panose="020B0604020202020204" pitchFamily="34" charset="0"/>
                    <a:cs typeface="Arial" panose="020B0604020202020204" pitchFamily="34" charset="0"/>
                  </a:rPr>
                  <a:t>Median Starting Salary</a:t>
                </a:r>
              </a:p>
            </p:txBody>
          </p:sp>
        </p:grpSp>
        <p:sp>
          <p:nvSpPr>
            <p:cNvPr id="39" name="TextBox 38">
              <a:extLst>
                <a:ext uri="{FF2B5EF4-FFF2-40B4-BE49-F238E27FC236}">
                  <a16:creationId xmlns:a16="http://schemas.microsoft.com/office/drawing/2014/main" id="{96E84B05-C9B7-B619-3D2B-7C85CFF7E6DE}"/>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Career Services</a:t>
              </a:r>
            </a:p>
          </p:txBody>
        </p:sp>
      </p:grpSp>
      <p:grpSp>
        <p:nvGrpSpPr>
          <p:cNvPr id="43" name="Group 42">
            <a:extLst>
              <a:ext uri="{FF2B5EF4-FFF2-40B4-BE49-F238E27FC236}">
                <a16:creationId xmlns:a16="http://schemas.microsoft.com/office/drawing/2014/main" id="{F3C4650B-3737-A268-3427-7C4EEEF2361B}"/>
              </a:ext>
            </a:extLst>
          </p:cNvPr>
          <p:cNvGrpSpPr/>
          <p:nvPr/>
        </p:nvGrpSpPr>
        <p:grpSpPr>
          <a:xfrm>
            <a:off x="5753783" y="3979555"/>
            <a:ext cx="2931383" cy="2231062"/>
            <a:chOff x="524274" y="1663075"/>
            <a:chExt cx="2931383" cy="2231062"/>
          </a:xfrm>
        </p:grpSpPr>
        <p:grpSp>
          <p:nvGrpSpPr>
            <p:cNvPr id="44" name="Group 43">
              <a:extLst>
                <a:ext uri="{FF2B5EF4-FFF2-40B4-BE49-F238E27FC236}">
                  <a16:creationId xmlns:a16="http://schemas.microsoft.com/office/drawing/2014/main" id="{56A39E11-BA16-7C5A-BED1-29A6730787FD}"/>
                </a:ext>
              </a:extLst>
            </p:cNvPr>
            <p:cNvGrpSpPr/>
            <p:nvPr/>
          </p:nvGrpSpPr>
          <p:grpSpPr>
            <a:xfrm>
              <a:off x="524274" y="1663075"/>
              <a:ext cx="2931383" cy="1999846"/>
              <a:chOff x="2103863" y="1494263"/>
              <a:chExt cx="2051824" cy="2051824"/>
            </a:xfrm>
          </p:grpSpPr>
          <p:sp>
            <p:nvSpPr>
              <p:cNvPr id="46" name="Rectangle 45">
                <a:extLst>
                  <a:ext uri="{FF2B5EF4-FFF2-40B4-BE49-F238E27FC236}">
                    <a16:creationId xmlns:a16="http://schemas.microsoft.com/office/drawing/2014/main" id="{0626200F-07F4-DEB8-1745-6AE5D8B8C81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02E2663-DA7C-D20F-124B-887272CF6706}"/>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#1</a:t>
                </a:r>
              </a:p>
            </p:txBody>
          </p:sp>
          <p:sp>
            <p:nvSpPr>
              <p:cNvPr id="48" name="TextBox 47">
                <a:extLst>
                  <a:ext uri="{FF2B5EF4-FFF2-40B4-BE49-F238E27FC236}">
                    <a16:creationId xmlns:a16="http://schemas.microsoft.com/office/drawing/2014/main" id="{83A33D97-B040-4F46-C2FD-5EAC241A922D}"/>
                  </a:ext>
                </a:extLst>
              </p:cNvPr>
              <p:cNvSpPr txBox="1"/>
              <p:nvPr/>
            </p:nvSpPr>
            <p:spPr>
              <a:xfrm>
                <a:off x="2181925" y="2358933"/>
                <a:ext cx="1560415" cy="663130"/>
              </a:xfrm>
              <a:prstGeom prst="rect">
                <a:avLst/>
              </a:prstGeom>
              <a:noFill/>
            </p:spPr>
            <p:txBody>
              <a:bodyPr wrap="square" rtlCol="0">
                <a:spAutoFit/>
              </a:bodyPr>
              <a:lstStyle/>
              <a:p>
                <a:r>
                  <a:rPr lang="en-US" b="1" i="0" dirty="0">
                    <a:solidFill>
                      <a:srgbClr val="FFFFFF"/>
                    </a:solidFill>
                    <a:effectLst/>
                    <a:latin typeface="caecilia"/>
                  </a:rPr>
                  <a:t>Most Innovative</a:t>
                </a:r>
                <a:br>
                  <a:rPr lang="en-US" dirty="0"/>
                </a:br>
                <a:r>
                  <a:rPr lang="en-US" b="1" i="0" dirty="0">
                    <a:solidFill>
                      <a:srgbClr val="FFFFFF"/>
                    </a:solidFill>
                    <a:effectLst/>
                    <a:latin typeface="caecilia"/>
                  </a:rPr>
                  <a:t>Regional North</a:t>
                </a:r>
                <a:endParaRPr lang="en-US" b="1" dirty="0">
                  <a:solidFill>
                    <a:schemeClr val="bg1"/>
                  </a:solidFill>
                  <a:latin typeface="Arial" panose="020B0604020202020204" pitchFamily="34" charset="0"/>
                  <a:cs typeface="Arial" panose="020B0604020202020204" pitchFamily="34" charset="0"/>
                </a:endParaRPr>
              </a:p>
            </p:txBody>
          </p:sp>
        </p:grpSp>
        <p:sp>
          <p:nvSpPr>
            <p:cNvPr id="45" name="TextBox 44">
              <a:extLst>
                <a:ext uri="{FF2B5EF4-FFF2-40B4-BE49-F238E27FC236}">
                  <a16:creationId xmlns:a16="http://schemas.microsoft.com/office/drawing/2014/main" id="{7C8C083B-298E-0B70-CBD5-C74DD4B9E18E}"/>
                </a:ext>
              </a:extLst>
            </p:cNvPr>
            <p:cNvSpPr txBox="1"/>
            <p:nvPr/>
          </p:nvSpPr>
          <p:spPr>
            <a:xfrm>
              <a:off x="635795" y="3247806"/>
              <a:ext cx="2666205" cy="646331"/>
            </a:xfrm>
            <a:prstGeom prst="rect">
              <a:avLst/>
            </a:prstGeom>
            <a:noFill/>
          </p:spPr>
          <p:txBody>
            <a:bodyPr wrap="square">
              <a:spAutoFit/>
            </a:bodyPr>
            <a:lstStyle/>
            <a:p>
              <a:pPr algn="l"/>
              <a:r>
                <a:rPr lang="en-US" sz="1200" b="0" i="0" dirty="0">
                  <a:solidFill>
                    <a:srgbClr val="FFFFFF"/>
                  </a:solidFill>
                  <a:effectLst/>
                  <a:latin typeface="arial" panose="020B0604020202020204" pitchFamily="34" charset="0"/>
                </a:rPr>
                <a:t>U.S. News &amp; World Report</a:t>
              </a:r>
            </a:p>
            <a:p>
              <a:pPr algn="l"/>
              <a:br>
                <a:rPr lang="en-US" sz="1200" b="0" i="0" dirty="0">
                  <a:solidFill>
                    <a:srgbClr val="FFFFFF"/>
                  </a:solidFill>
                  <a:effectLst/>
                  <a:latin typeface="arial" panose="020B0604020202020204" pitchFamily="34" charset="0"/>
                </a:rPr>
              </a:br>
              <a:endParaRPr lang="en-US" sz="1200" b="0" i="0" dirty="0">
                <a:solidFill>
                  <a:srgbClr val="FFFFFF"/>
                </a:solidFill>
                <a:effectLst/>
                <a:latin typeface="arial" panose="020B0604020202020204" pitchFamily="34" charset="0"/>
              </a:endParaRPr>
            </a:p>
          </p:txBody>
        </p:sp>
      </p:grpSp>
      <p:grpSp>
        <p:nvGrpSpPr>
          <p:cNvPr id="3" name="Group 2">
            <a:extLst>
              <a:ext uri="{FF2B5EF4-FFF2-40B4-BE49-F238E27FC236}">
                <a16:creationId xmlns:a16="http://schemas.microsoft.com/office/drawing/2014/main" id="{5F91CCA8-8EB9-15BD-9CF9-55FD54641DE4}"/>
              </a:ext>
            </a:extLst>
          </p:cNvPr>
          <p:cNvGrpSpPr/>
          <p:nvPr/>
        </p:nvGrpSpPr>
        <p:grpSpPr>
          <a:xfrm>
            <a:off x="7107954" y="1663075"/>
            <a:ext cx="2931383" cy="1999846"/>
            <a:chOff x="524274" y="1663075"/>
            <a:chExt cx="2931383" cy="1999846"/>
          </a:xfrm>
        </p:grpSpPr>
        <p:grpSp>
          <p:nvGrpSpPr>
            <p:cNvPr id="4" name="Group 3">
              <a:extLst>
                <a:ext uri="{FF2B5EF4-FFF2-40B4-BE49-F238E27FC236}">
                  <a16:creationId xmlns:a16="http://schemas.microsoft.com/office/drawing/2014/main" id="{EBD0D2A7-1139-DAC3-0D59-01D1685A6B63}"/>
                </a:ext>
              </a:extLst>
            </p:cNvPr>
            <p:cNvGrpSpPr/>
            <p:nvPr/>
          </p:nvGrpSpPr>
          <p:grpSpPr>
            <a:xfrm>
              <a:off x="524274" y="1663075"/>
              <a:ext cx="2931383" cy="1999846"/>
              <a:chOff x="2103863" y="1494263"/>
              <a:chExt cx="2051824" cy="2051824"/>
            </a:xfrm>
          </p:grpSpPr>
          <p:sp>
            <p:nvSpPr>
              <p:cNvPr id="6" name="Rectangle 5">
                <a:extLst>
                  <a:ext uri="{FF2B5EF4-FFF2-40B4-BE49-F238E27FC236}">
                    <a16:creationId xmlns:a16="http://schemas.microsoft.com/office/drawing/2014/main" id="{183A4B52-A9AA-4161-84C5-0CBC4E94DA5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396F0A6-1E60-753A-3E62-C697D3AB3FB1}"/>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#2</a:t>
                </a:r>
              </a:p>
            </p:txBody>
          </p:sp>
          <p:sp>
            <p:nvSpPr>
              <p:cNvPr id="8" name="TextBox 7">
                <a:extLst>
                  <a:ext uri="{FF2B5EF4-FFF2-40B4-BE49-F238E27FC236}">
                    <a16:creationId xmlns:a16="http://schemas.microsoft.com/office/drawing/2014/main" id="{112C413D-38FB-F65C-9858-3A642A756C5A}"/>
                  </a:ext>
                </a:extLst>
              </p:cNvPr>
              <p:cNvSpPr txBox="1"/>
              <p:nvPr/>
            </p:nvSpPr>
            <p:spPr>
              <a:xfrm>
                <a:off x="2181925" y="2358933"/>
                <a:ext cx="1657353"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Student Athlete Graduation Rate</a:t>
                </a:r>
              </a:p>
            </p:txBody>
          </p:sp>
        </p:grpSp>
        <p:sp>
          <p:nvSpPr>
            <p:cNvPr id="5" name="TextBox 4">
              <a:extLst>
                <a:ext uri="{FF2B5EF4-FFF2-40B4-BE49-F238E27FC236}">
                  <a16:creationId xmlns:a16="http://schemas.microsoft.com/office/drawing/2014/main" id="{C7197D2E-3336-2F8F-1366-F24D4CAB17E2}"/>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NCAA Division II Report</a:t>
              </a:r>
            </a:p>
          </p:txBody>
        </p:sp>
      </p:grpSp>
    </p:spTree>
    <p:extLst>
      <p:ext uri="{BB962C8B-B14F-4D97-AF65-F5344CB8AC3E}">
        <p14:creationId xmlns:p14="http://schemas.microsoft.com/office/powerpoint/2010/main" val="3016181732"/>
      </p:ext>
    </p:extLst>
  </p:cSld>
  <p:clrMapOvr>
    <a:masterClrMapping/>
  </p:clrMapOvr>
</p:sld>
</file>

<file path=ppt/theme/theme1.xml><?xml version="1.0" encoding="utf-8"?>
<a:theme xmlns:a="http://schemas.openxmlformats.org/drawingml/2006/main" name="Office Theme">
  <a:themeElements>
    <a:clrScheme name="Custom 1">
      <a:dk1>
        <a:srgbClr val="2B4566"/>
      </a:dk1>
      <a:lt1>
        <a:srgbClr val="FFFFFF"/>
      </a:lt1>
      <a:dk2>
        <a:srgbClr val="7B858F"/>
      </a:dk2>
      <a:lt2>
        <a:srgbClr val="EFECEA"/>
      </a:lt2>
      <a:accent1>
        <a:srgbClr val="42B7B0"/>
      </a:accent1>
      <a:accent2>
        <a:srgbClr val="0075BE"/>
      </a:accent2>
      <a:accent3>
        <a:srgbClr val="B3C642"/>
      </a:accent3>
      <a:accent4>
        <a:srgbClr val="FFCC33"/>
      </a:accent4>
      <a:accent5>
        <a:srgbClr val="FD6F50"/>
      </a:accent5>
      <a:accent6>
        <a:srgbClr val="82BCE5"/>
      </a:accent6>
      <a:hlink>
        <a:srgbClr val="EFECEA"/>
      </a:hlink>
      <a:folHlink>
        <a:srgbClr val="2F33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dbb5fc5-1427-45d4-a906-636830d61383">
      <UserInfo>
        <DisplayName>Schluntz, Christopher</DisplayName>
        <AccountId>45</AccountId>
        <AccountType/>
      </UserInfo>
    </SharedWithUsers>
    <TaxCatchAll xmlns="2dbb5fc5-1427-45d4-a906-636830d61383" xsi:nil="true"/>
    <lcf76f155ced4ddcb4097134ff3c332f xmlns="5c0976ff-c4b0-4238-9661-2937b7bd30a4">
      <Terms xmlns="http://schemas.microsoft.com/office/infopath/2007/PartnerControls"/>
    </lcf76f155ced4ddcb4097134ff3c332f>
    <CompleteY_x002f_N xmlns="5c0976ff-c4b0-4238-9661-2937b7bd30a4">false</CompleteY_x002f_N>
    <Yes_x002f_No_x002f_Maybe xmlns="5c0976ff-c4b0-4238-9661-2937b7bd30a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020D01B0BCF24786AEDDD042068624" ma:contentTypeVersion="26" ma:contentTypeDescription="Create a new document." ma:contentTypeScope="" ma:versionID="14e17770b117f85f86c2245b562c1251">
  <xsd:schema xmlns:xsd="http://www.w3.org/2001/XMLSchema" xmlns:xs="http://www.w3.org/2001/XMLSchema" xmlns:p="http://schemas.microsoft.com/office/2006/metadata/properties" xmlns:ns2="2dbb5fc5-1427-45d4-a906-636830d61383" xmlns:ns3="5c0976ff-c4b0-4238-9661-2937b7bd30a4" targetNamespace="http://schemas.microsoft.com/office/2006/metadata/properties" ma:root="true" ma:fieldsID="a9a17b14ba17572ca89ba12215050fd6" ns2:_="" ns3:_="">
    <xsd:import namespace="2dbb5fc5-1427-45d4-a906-636830d61383"/>
    <xsd:import namespace="5c0976ff-c4b0-4238-9661-2937b7bd30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CompleteY_x002f_N" minOccurs="0"/>
                <xsd:element ref="ns3:Yes_x002f_No_x002f_Mayb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b5fc5-1427-45d4-a906-636830d613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6d348ae-699e-4c47-8471-ab691b3b398c}" ma:internalName="TaxCatchAll" ma:showField="CatchAllData" ma:web="2dbb5fc5-1427-45d4-a906-636830d613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0976ff-c4b0-4238-9661-2937b7bd30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pleteY_x002f_N" ma:index="20" nillable="true" ma:displayName="Complete Y/N" ma:default="0" ma:description="Indicates if job is completed or not" ma:format="Dropdown" ma:internalName="CompleteY_x002f_N">
      <xsd:simpleType>
        <xsd:restriction base="dms:Boolean"/>
      </xsd:simpleType>
    </xsd:element>
    <xsd:element name="Yes_x002f_No_x002f_Maybe" ma:index="21" nillable="true" ma:displayName="Yes/No/Maybe" ma:format="Dropdown" ma:internalName="Yes_x002f_No_x002f_Maybe">
      <xsd:simpleType>
        <xsd:restriction base="dms:Choice">
          <xsd:enumeration value="Yes"/>
          <xsd:enumeration value="No"/>
          <xsd:enumeration value="Maybe"/>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4caf9c2-bc60-4c6f-afd4-0de5c46d82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C38519-C15F-4A79-B928-3EEDF136E9AD}">
  <ds:schemaRefs>
    <ds:schemaRef ds:uri="http://schemas.microsoft.com/sharepoint/v3/contenttype/forms"/>
  </ds:schemaRefs>
</ds:datastoreItem>
</file>

<file path=customXml/itemProps2.xml><?xml version="1.0" encoding="utf-8"?>
<ds:datastoreItem xmlns:ds="http://schemas.openxmlformats.org/officeDocument/2006/customXml" ds:itemID="{2DCE9577-3B4C-471F-87A3-95732D74B687}">
  <ds:schemaRefs>
    <ds:schemaRef ds:uri="http://www.w3.org/XML/1998/namespace"/>
    <ds:schemaRef ds:uri="http://schemas.microsoft.com/office/infopath/2007/PartnerControls"/>
    <ds:schemaRef ds:uri="http://purl.org/dc/dcmitype/"/>
    <ds:schemaRef ds:uri="2dbb5fc5-1427-45d4-a906-636830d61383"/>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5c0976ff-c4b0-4238-9661-2937b7bd30a4"/>
  </ds:schemaRefs>
</ds:datastoreItem>
</file>

<file path=customXml/itemProps3.xml><?xml version="1.0" encoding="utf-8"?>
<ds:datastoreItem xmlns:ds="http://schemas.openxmlformats.org/officeDocument/2006/customXml" ds:itemID="{AB41526D-ED77-408B-8A27-AF247660D9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b5fc5-1427-45d4-a906-636830d61383"/>
    <ds:schemaRef ds:uri="5c0976ff-c4b0-4238-9661-2937b7bd3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Bentley Brand PPT Theme</Template>
  <TotalTime>11021</TotalTime>
  <Words>715</Words>
  <Application>Microsoft Office PowerPoint</Application>
  <PresentationFormat>Widescreen</PresentationFormat>
  <Paragraphs>51</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The History of Bentley University</vt:lpstr>
      <vt:lpstr>Why Bentley?</vt:lpstr>
      <vt:lpstr>Bentley University is where good business begins</vt:lpstr>
      <vt:lpstr>The Latest Rankings</vt:lpstr>
      <vt:lpstr>A National Leader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Beverly Yeager</dc:creator>
  <cp:lastModifiedBy>Burstein, Rebecca</cp:lastModifiedBy>
  <cp:revision>62</cp:revision>
  <cp:lastPrinted>2023-02-11T01:54:55Z</cp:lastPrinted>
  <dcterms:created xsi:type="dcterms:W3CDTF">2019-12-30T19:44:32Z</dcterms:created>
  <dcterms:modified xsi:type="dcterms:W3CDTF">2025-08-15T20:40:06Z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0x010100B4020D01B0BCF24786AEDDD042068624</vt:lpwstr>
  </property>
  <property fmtid="{D5CDD505-2E9C-101B-9397-08002B2CF9AE}" pid="3" name="MediaServiceImageTags">
    <vt:lpwstr/>
  </property>
</Properties>
</file>